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43"/>
  </p:notesMasterIdLst>
  <p:handoutMasterIdLst>
    <p:handoutMasterId r:id="rId44"/>
  </p:handoutMasterIdLst>
  <p:sldIdLst>
    <p:sldId id="381" r:id="rId3"/>
    <p:sldId id="378" r:id="rId4"/>
    <p:sldId id="382" r:id="rId5"/>
    <p:sldId id="402" r:id="rId6"/>
    <p:sldId id="384" r:id="rId7"/>
    <p:sldId id="423" r:id="rId8"/>
    <p:sldId id="385" r:id="rId9"/>
    <p:sldId id="429" r:id="rId10"/>
    <p:sldId id="428" r:id="rId11"/>
    <p:sldId id="435" r:id="rId12"/>
    <p:sldId id="425" r:id="rId13"/>
    <p:sldId id="424" r:id="rId14"/>
    <p:sldId id="427" r:id="rId15"/>
    <p:sldId id="430" r:id="rId16"/>
    <p:sldId id="432" r:id="rId17"/>
    <p:sldId id="431" r:id="rId18"/>
    <p:sldId id="434" r:id="rId19"/>
    <p:sldId id="433" r:id="rId20"/>
    <p:sldId id="426" r:id="rId21"/>
    <p:sldId id="445" r:id="rId22"/>
    <p:sldId id="439" r:id="rId23"/>
    <p:sldId id="440" r:id="rId24"/>
    <p:sldId id="443" r:id="rId25"/>
    <p:sldId id="446" r:id="rId26"/>
    <p:sldId id="447" r:id="rId27"/>
    <p:sldId id="448" r:id="rId28"/>
    <p:sldId id="449" r:id="rId29"/>
    <p:sldId id="450" r:id="rId30"/>
    <p:sldId id="451" r:id="rId31"/>
    <p:sldId id="452" r:id="rId32"/>
    <p:sldId id="453" r:id="rId33"/>
    <p:sldId id="454" r:id="rId34"/>
    <p:sldId id="441" r:id="rId35"/>
    <p:sldId id="410" r:id="rId36"/>
    <p:sldId id="391" r:id="rId37"/>
    <p:sldId id="338" r:id="rId38"/>
    <p:sldId id="436" r:id="rId39"/>
    <p:sldId id="442" r:id="rId40"/>
    <p:sldId id="418" r:id="rId41"/>
    <p:sldId id="437" r:id="rId42"/>
  </p:sldIdLst>
  <p:sldSz cx="9144000" cy="6858000" type="screen4x3"/>
  <p:notesSz cx="6662738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853" autoAdjust="0"/>
  </p:normalViewPr>
  <p:slideViewPr>
    <p:cSldViewPr>
      <p:cViewPr varScale="1">
        <p:scale>
          <a:sx n="124" d="100"/>
          <a:sy n="124" d="100"/>
        </p:scale>
        <p:origin x="174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D:\EACIMMYT\SIMLESA\Regional%20planning\impact%20targets%20by%20country-cb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/>
              <a:t>Technology adoption,</a:t>
            </a:r>
            <a:r>
              <a:rPr lang="en-US" baseline="0" dirty="0"/>
              <a:t> households</a:t>
            </a:r>
          </a:p>
        </c:rich>
      </c:tx>
      <c:layout>
        <c:manualLayout>
          <c:xMode val="edge"/>
          <c:yMode val="edge"/>
          <c:x val="0.31135628590298242"/>
          <c:y val="3.814715165295564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399321859284286"/>
          <c:y val="0.11105340999041785"/>
          <c:w val="0.61084362616437826"/>
          <c:h val="0.683556222138900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Ethiopia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val>
            <c:numRef>
              <c:f>Sheet1!$A$3:$A$12</c:f>
              <c:numCache>
                <c:formatCode>#,##0</c:formatCode>
                <c:ptCount val="10"/>
                <c:pt idx="0">
                  <c:v>0</c:v>
                </c:pt>
                <c:pt idx="1">
                  <c:v>1200</c:v>
                </c:pt>
                <c:pt idx="2">
                  <c:v>2160</c:v>
                </c:pt>
                <c:pt idx="3">
                  <c:v>3888</c:v>
                </c:pt>
                <c:pt idx="4">
                  <c:v>6998.4000000000005</c:v>
                </c:pt>
                <c:pt idx="5">
                  <c:v>12597.12</c:v>
                </c:pt>
                <c:pt idx="6">
                  <c:v>22674.816000000003</c:v>
                </c:pt>
                <c:pt idx="7">
                  <c:v>40814.668800000007</c:v>
                </c:pt>
                <c:pt idx="8">
                  <c:v>73466.403839999854</c:v>
                </c:pt>
                <c:pt idx="9">
                  <c:v>132239.52691199983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ABF-6C42-B33F-BE71EFBC3639}"/>
            </c:ext>
          </c:extLst>
        </c:ser>
        <c:ser>
          <c:idx val="1"/>
          <c:order val="1"/>
          <c:tx>
            <c:strRef>
              <c:f>Sheet1!$B$2</c:f>
              <c:strCache>
                <c:ptCount val="1"/>
                <c:pt idx="0">
                  <c:v>Kenya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val>
            <c:numRef>
              <c:f>Sheet1!$B$3:$B$12</c:f>
              <c:numCache>
                <c:formatCode>#,##0</c:formatCode>
                <c:ptCount val="10"/>
                <c:pt idx="0">
                  <c:v>0</c:v>
                </c:pt>
                <c:pt idx="1">
                  <c:v>1000</c:v>
                </c:pt>
                <c:pt idx="2">
                  <c:v>1800</c:v>
                </c:pt>
                <c:pt idx="3">
                  <c:v>3240</c:v>
                </c:pt>
                <c:pt idx="4">
                  <c:v>5832</c:v>
                </c:pt>
                <c:pt idx="5">
                  <c:v>10497.6</c:v>
                </c:pt>
                <c:pt idx="6">
                  <c:v>18895.68</c:v>
                </c:pt>
                <c:pt idx="7">
                  <c:v>34012.223999999995</c:v>
                </c:pt>
                <c:pt idx="8">
                  <c:v>61222.003200000006</c:v>
                </c:pt>
                <c:pt idx="9">
                  <c:v>110199.60576000014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ABF-6C42-B33F-BE71EFBC3639}"/>
            </c:ext>
          </c:extLst>
        </c:ser>
        <c:ser>
          <c:idx val="2"/>
          <c:order val="2"/>
          <c:tx>
            <c:strRef>
              <c:f>Sheet1!$C$2</c:f>
              <c:strCache>
                <c:ptCount val="1"/>
                <c:pt idx="0">
                  <c:v>Tanzania</c:v>
                </c:pt>
              </c:strCache>
            </c:strRef>
          </c:tx>
          <c:spPr>
            <a:ln w="44450">
              <a:solidFill>
                <a:srgbClr val="FF00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val>
            <c:numRef>
              <c:f>Sheet1!$C$3:$C$12</c:f>
              <c:numCache>
                <c:formatCode>#,##0</c:formatCode>
                <c:ptCount val="10"/>
                <c:pt idx="0">
                  <c:v>0</c:v>
                </c:pt>
                <c:pt idx="1">
                  <c:v>1000</c:v>
                </c:pt>
                <c:pt idx="2">
                  <c:v>1800</c:v>
                </c:pt>
                <c:pt idx="3">
                  <c:v>3240</c:v>
                </c:pt>
                <c:pt idx="4">
                  <c:v>5832</c:v>
                </c:pt>
                <c:pt idx="5">
                  <c:v>10497.6</c:v>
                </c:pt>
                <c:pt idx="6">
                  <c:v>18895.68</c:v>
                </c:pt>
                <c:pt idx="7">
                  <c:v>34012.223999999995</c:v>
                </c:pt>
                <c:pt idx="8">
                  <c:v>61222.003200000006</c:v>
                </c:pt>
                <c:pt idx="9">
                  <c:v>110199.60576000014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ABF-6C42-B33F-BE71EFBC3639}"/>
            </c:ext>
          </c:extLst>
        </c:ser>
        <c:ser>
          <c:idx val="3"/>
          <c:order val="3"/>
          <c:tx>
            <c:strRef>
              <c:f>Sheet1!$D$2</c:f>
              <c:strCache>
                <c:ptCount val="1"/>
                <c:pt idx="0">
                  <c:v>Malawi</c:v>
                </c:pt>
              </c:strCache>
            </c:strRef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val>
            <c:numRef>
              <c:f>Sheet1!$D$3:$D$12</c:f>
              <c:numCache>
                <c:formatCode>#,##0</c:formatCode>
                <c:ptCount val="10"/>
                <c:pt idx="0">
                  <c:v>0</c:v>
                </c:pt>
                <c:pt idx="1">
                  <c:v>900</c:v>
                </c:pt>
                <c:pt idx="2">
                  <c:v>1620</c:v>
                </c:pt>
                <c:pt idx="3">
                  <c:v>2916</c:v>
                </c:pt>
                <c:pt idx="4">
                  <c:v>5248.8</c:v>
                </c:pt>
                <c:pt idx="5">
                  <c:v>9447.84</c:v>
                </c:pt>
                <c:pt idx="6">
                  <c:v>17006.111999999972</c:v>
                </c:pt>
                <c:pt idx="7">
                  <c:v>30611.001600000003</c:v>
                </c:pt>
                <c:pt idx="8">
                  <c:v>55099.80288000001</c:v>
                </c:pt>
                <c:pt idx="9">
                  <c:v>99179.645184000023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ABF-6C42-B33F-BE71EFBC3639}"/>
            </c:ext>
          </c:extLst>
        </c:ser>
        <c:ser>
          <c:idx val="4"/>
          <c:order val="4"/>
          <c:tx>
            <c:strRef>
              <c:f>Sheet1!$E$2</c:f>
              <c:strCache>
                <c:ptCount val="1"/>
                <c:pt idx="0">
                  <c:v>Moz</c:v>
                </c:pt>
              </c:strCache>
            </c:strRef>
          </c:tx>
          <c:spPr>
            <a:ln w="34925">
              <a:solidFill>
                <a:srgbClr val="00CC0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val>
            <c:numRef>
              <c:f>Sheet1!$E$3:$E$12</c:f>
              <c:numCache>
                <c:formatCode>#,##0</c:formatCode>
                <c:ptCount val="10"/>
                <c:pt idx="0">
                  <c:v>0</c:v>
                </c:pt>
                <c:pt idx="1">
                  <c:v>900</c:v>
                </c:pt>
                <c:pt idx="2">
                  <c:v>1620</c:v>
                </c:pt>
                <c:pt idx="3">
                  <c:v>2916</c:v>
                </c:pt>
                <c:pt idx="4">
                  <c:v>5248.8</c:v>
                </c:pt>
                <c:pt idx="5">
                  <c:v>9447.84</c:v>
                </c:pt>
                <c:pt idx="6">
                  <c:v>17006.111999999972</c:v>
                </c:pt>
                <c:pt idx="7">
                  <c:v>30611.001600000003</c:v>
                </c:pt>
                <c:pt idx="8">
                  <c:v>55099.80288000001</c:v>
                </c:pt>
                <c:pt idx="9">
                  <c:v>99179.645184000023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ABF-6C42-B33F-BE71EFBC36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7177432"/>
        <c:axId val="331430768"/>
      </c:lineChart>
      <c:catAx>
        <c:axId val="327177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000"/>
                  <a:t>Year</a:t>
                </a:r>
              </a:p>
            </c:rich>
          </c:tx>
          <c:layout>
            <c:manualLayout>
              <c:xMode val="edge"/>
              <c:yMode val="edge"/>
              <c:x val="0.42307824731522797"/>
              <c:y val="0.8692100983780608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314307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314307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27177432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9354549431321164"/>
          <c:y val="0.12607590717826939"/>
          <c:w val="0.18447956873037941"/>
          <c:h val="0.549673582468859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2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354828E-BBFE-2A43-B135-C9C71D70C2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ZW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21AFFC-72C1-FC40-AAD6-F18CFBDE4A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1315B-503E-C549-AC9D-B51174641439}" type="datetimeFigureOut">
              <a:rPr lang="en-ZW"/>
              <a:pPr>
                <a:defRPr/>
              </a:pPr>
              <a:t>13/3/2018</a:t>
            </a:fld>
            <a:endParaRPr lang="en-ZW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BFC9F-ECF3-164F-9BEF-D20727BBAD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76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ZW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786F6-BFB6-BA42-943A-C0867C4D36C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3488" y="9428163"/>
            <a:ext cx="2887662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62E729C-5D62-8944-BC88-B0A9CF104A98}" type="slidenum">
              <a:rPr lang="en-ZW" altLang="en-US"/>
              <a:pPr>
                <a:defRPr/>
              </a:pPr>
              <a:t>‹#›</a:t>
            </a:fld>
            <a:endParaRPr lang="en-ZW" altLang="en-US"/>
          </a:p>
        </p:txBody>
      </p:sp>
    </p:spTree>
    <p:extLst>
      <p:ext uri="{BB962C8B-B14F-4D97-AF65-F5344CB8AC3E}">
        <p14:creationId xmlns:p14="http://schemas.microsoft.com/office/powerpoint/2010/main" val="705145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F9C875A-59C1-6E40-98B7-2175B78A458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ZW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CC2F00-8747-BE47-90DF-3A370C2F319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6E2E35A-1122-D84D-A361-2AA87CC07FE1}" type="datetimeFigureOut">
              <a:rPr lang="en-ZW"/>
              <a:pPr>
                <a:defRPr/>
              </a:pPr>
              <a:t>13/3/2018</a:t>
            </a:fld>
            <a:endParaRPr lang="en-ZW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AB8918B-C889-D943-ABA7-94DF7EB479A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98550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ZW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99F05B7-BC1D-BD4A-B912-C59C1BFCBB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2923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ZW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DE4EE-33DD-7E48-A0AD-62C4B8D8006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76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Z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D942D-C9BE-FC43-8B2E-C6FC48E116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3488" y="9428163"/>
            <a:ext cx="2887662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E02B9E6-D5C1-5448-A237-61FA6E51FDF0}" type="slidenum">
              <a:rPr lang="en-ZW" altLang="en-US"/>
              <a:pPr>
                <a:defRPr/>
              </a:pPr>
              <a:t>‹#›</a:t>
            </a:fld>
            <a:endParaRPr lang="en-ZW" altLang="en-US"/>
          </a:p>
        </p:txBody>
      </p:sp>
    </p:spTree>
    <p:extLst>
      <p:ext uri="{BB962C8B-B14F-4D97-AF65-F5344CB8AC3E}">
        <p14:creationId xmlns:p14="http://schemas.microsoft.com/office/powerpoint/2010/main" val="42210750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hape 77">
            <a:extLst>
              <a:ext uri="{FF2B5EF4-FFF2-40B4-BE49-F238E27FC236}">
                <a16:creationId xmlns:a16="http://schemas.microsoft.com/office/drawing/2014/main" id="{86760EBD-8344-154A-895E-63A0BDDF7D16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14339" name="Shape 78">
            <a:extLst>
              <a:ext uri="{FF2B5EF4-FFF2-40B4-BE49-F238E27FC236}">
                <a16:creationId xmlns:a16="http://schemas.microsoft.com/office/drawing/2014/main" id="{A93A6B07-6187-5A4F-B480-13D680F2AB62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371600" y="1143000"/>
            <a:ext cx="4114800" cy="30861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  <a:gd name="T10" fmla="*/ 0 w 120000"/>
              <a:gd name="T11" fmla="*/ 0 h 120000"/>
              <a:gd name="T12" fmla="*/ 120000 w 120000"/>
              <a:gd name="T1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528161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02B9E6-D5C1-5448-A237-61FA6E51FDF0}" type="slidenum">
              <a:rPr lang="en-ZW" altLang="en-US" smtClean="0"/>
              <a:pPr>
                <a:defRPr/>
              </a:pPr>
              <a:t>4</a:t>
            </a:fld>
            <a:endParaRPr lang="en-ZW" altLang="en-US"/>
          </a:p>
        </p:txBody>
      </p:sp>
    </p:spTree>
    <p:extLst>
      <p:ext uri="{BB962C8B-B14F-4D97-AF65-F5344CB8AC3E}">
        <p14:creationId xmlns:p14="http://schemas.microsoft.com/office/powerpoint/2010/main" val="3245236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02B9E6-D5C1-5448-A237-61FA6E51FDF0}" type="slidenum">
              <a:rPr lang="en-ZW" altLang="en-US" smtClean="0"/>
              <a:pPr>
                <a:defRPr/>
              </a:pPr>
              <a:t>5</a:t>
            </a:fld>
            <a:endParaRPr lang="en-ZW" altLang="en-US"/>
          </a:p>
        </p:txBody>
      </p:sp>
    </p:spTree>
    <p:extLst>
      <p:ext uri="{BB962C8B-B14F-4D97-AF65-F5344CB8AC3E}">
        <p14:creationId xmlns:p14="http://schemas.microsoft.com/office/powerpoint/2010/main" val="205024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74E874-4F99-4E20-930B-B686CCAB060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35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A5FB4F18-D492-7344-AFCE-929F123E745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83383DAB-2A9A-7547-8F56-863BC17E17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W" altLang="en-US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4BCD3B7D-29D6-D449-8A8D-DB2F062829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22795C3-9E43-F445-A66F-C3FA9AF03C93}" type="slidenum">
              <a:rPr lang="en-ZW" altLang="en-US" smtClean="0"/>
              <a:pPr/>
              <a:t>34</a:t>
            </a:fld>
            <a:endParaRPr lang="en-ZW" altLang="en-US"/>
          </a:p>
        </p:txBody>
      </p:sp>
    </p:spTree>
    <p:extLst>
      <p:ext uri="{BB962C8B-B14F-4D97-AF65-F5344CB8AC3E}">
        <p14:creationId xmlns:p14="http://schemas.microsoft.com/office/powerpoint/2010/main" val="4124038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and Author name">
    <p:bg>
      <p:bgPr>
        <a:gradFill rotWithShape="0">
          <a:gsLst>
            <a:gs pos="0">
              <a:srgbClr val="7BC142">
                <a:alpha val="28000"/>
              </a:srgbClr>
            </a:gs>
            <a:gs pos="50000">
              <a:srgbClr val="CFEFBF">
                <a:alpha val="14000"/>
              </a:srgbClr>
            </a:gs>
            <a:gs pos="100000">
              <a:srgbClr val="E7F6E0">
                <a:alpha val="0"/>
              </a:srgb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34FDB8AA-DAFB-5448-A5C6-7C26FE2B2C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6365875"/>
            <a:ext cx="16764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5111718E-3C5C-6842-832F-359930C82D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736056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4491831"/>
            <a:ext cx="6400800" cy="682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0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524000"/>
            <a:ext cx="8229600" cy="44196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000"/>
            </a:lvl1pPr>
          </a:lstStyle>
          <a:p>
            <a:pPr lv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92569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inal Pocket Folder Art2.jpg">
            <a:extLst>
              <a:ext uri="{FF2B5EF4-FFF2-40B4-BE49-F238E27FC236}">
                <a16:creationId xmlns:a16="http://schemas.microsoft.com/office/drawing/2014/main" id="{C8689F3F-FC42-2843-8633-FD7585AB89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953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F92088DF-926F-5C4A-8B53-38D7E5C426D9}"/>
              </a:ext>
            </a:extLst>
          </p:cNvPr>
          <p:cNvSpPr txBox="1">
            <a:spLocks/>
          </p:cNvSpPr>
          <p:nvPr/>
        </p:nvSpPr>
        <p:spPr bwMode="auto">
          <a:xfrm>
            <a:off x="5638800" y="2124075"/>
            <a:ext cx="2971800" cy="3352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s-ES" sz="4000" b="1" dirty="0">
                <a:solidFill>
                  <a:srgbClr val="76BD44"/>
                </a:solidFill>
              </a:rPr>
              <a:t>Thank you for your interest!</a:t>
            </a:r>
            <a:endParaRPr lang="es-ES" altLang="es-ES" sz="4000" b="1" dirty="0">
              <a:solidFill>
                <a:srgbClr val="76BD4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991F2A-4431-F245-A757-381C94902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6172200"/>
            <a:ext cx="3657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" i="1">
                <a:latin typeface="Palatino"/>
                <a:ea typeface="Palatino"/>
                <a:cs typeface="Palatino"/>
              </a:rPr>
              <a:t>Photo Credits (top left to bottom right): Julia Cumes/CIMMYT, Awais Yaqub/CIMMYT</a:t>
            </a:r>
            <a:r>
              <a:rPr lang="en-US" altLang="en-US" sz="800" b="1" i="1">
                <a:latin typeface="Palatino"/>
                <a:ea typeface="Palatino"/>
                <a:cs typeface="Palatino"/>
              </a:rPr>
              <a:t>, </a:t>
            </a:r>
            <a:r>
              <a:rPr lang="en-US" altLang="en-US" sz="800" i="1">
                <a:latin typeface="Palatino"/>
                <a:ea typeface="Palatino"/>
                <a:cs typeface="Palatino"/>
              </a:rPr>
              <a:t>CIMMYT archives, Marcelo Ortiz/CIMMYT, David Hansen/University of Minnesota, CIMMYT archives, CIMMYT archives (maize), Ranak Martin/CIMMYT, CIMMYT archives.</a:t>
            </a:r>
          </a:p>
        </p:txBody>
      </p:sp>
    </p:spTree>
    <p:extLst>
      <p:ext uri="{BB962C8B-B14F-4D97-AF65-F5344CB8AC3E}">
        <p14:creationId xmlns:p14="http://schemas.microsoft.com/office/powerpoint/2010/main" val="4012671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>
            <a:extLst>
              <a:ext uri="{FF2B5EF4-FFF2-40B4-BE49-F238E27FC236}">
                <a16:creationId xmlns:a16="http://schemas.microsoft.com/office/drawing/2014/main" id="{14B9717A-3AFF-A547-BE98-7F533D6782C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6145213"/>
            <a:ext cx="9144000" cy="712787"/>
            <a:chOff x="76200" y="6145213"/>
            <a:chExt cx="9144000" cy="712787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976CD75D-9BFD-C541-9777-A61D14B4B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6145213"/>
              <a:ext cx="7162800" cy="712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196D7E3A-D303-9243-8E97-96A3802D87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9000" y="6145213"/>
              <a:ext cx="685801" cy="712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0E33AA63-99B6-A642-9FC8-BDE1CBCA80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799" y="6145213"/>
              <a:ext cx="1295401" cy="712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>
              <a:extLst>
                <a:ext uri="{FF2B5EF4-FFF2-40B4-BE49-F238E27FC236}">
                  <a16:creationId xmlns:a16="http://schemas.microsoft.com/office/drawing/2014/main" id="{5E9BE40B-2AAA-024C-AF59-AEB5508217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800" y="6324600"/>
              <a:ext cx="413302" cy="413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 descr="http://www.burness.com/wp-content/themes/ambers/images/client-logos/351-color.png">
              <a:extLst>
                <a:ext uri="{FF2B5EF4-FFF2-40B4-BE49-F238E27FC236}">
                  <a16:creationId xmlns:a16="http://schemas.microsoft.com/office/drawing/2014/main" id="{EC5A0132-43D8-CE4A-BA4B-01CE04C6882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8796" y="6400800"/>
              <a:ext cx="754742" cy="291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W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9E211BA-B9F2-5942-A2FE-93DE93F9AF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E8A27341-8515-FA48-B717-9DEBAF90D917}" type="datetimeFigureOut">
              <a:rPr lang="en-ZW"/>
              <a:pPr>
                <a:defRPr/>
              </a:pPr>
              <a:t>13/3/2018</a:t>
            </a:fld>
            <a:endParaRPr lang="en-ZW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6C7AB4C-675F-1247-ADCA-2D10D3196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ZW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25BE7AD-8B90-AD48-A748-63B7F3C2B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75D225CB-4AC1-114D-B7F0-B6A4A4BFEF91}" type="slidenum">
              <a:rPr lang="en-ZW"/>
              <a:pPr>
                <a:defRPr/>
              </a:pPr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19513558"/>
      </p:ext>
    </p:extLst>
  </p:cSld>
  <p:clrMapOvr>
    <a:masterClrMapping/>
  </p:clrMapOvr>
  <p:transition>
    <p:pull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25D6E-405F-214F-BC6F-0DD53864DF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0AAC9-2273-7E4B-B130-80A25C189B8B}" type="datetimeFigureOut">
              <a:rPr lang="en-ZW"/>
              <a:pPr>
                <a:defRPr/>
              </a:pPr>
              <a:t>13/3/2018</a:t>
            </a:fld>
            <a:endParaRPr lang="en-ZW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3D078-EE86-FC40-9FDF-A206A95D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DA0D5-56CE-E045-8EAA-E0C299DAC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F2836-B484-2941-984D-724C3D8D3ABA}" type="slidenum">
              <a:rPr lang="en-ZW"/>
              <a:pPr>
                <a:defRPr/>
              </a:pPr>
              <a:t>‹#›</a:t>
            </a:fld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743455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 and Author n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0F22644-FB94-BD4C-B132-33DDF5D009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64" y="6225624"/>
            <a:ext cx="914400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7991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84399C1F-890B-EB4D-A4C5-066C2B60ED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2" b="-2289"/>
          <a:stretch>
            <a:fillRect/>
          </a:stretch>
        </p:blipFill>
        <p:spPr bwMode="auto">
          <a:xfrm>
            <a:off x="-36512" y="6146800"/>
            <a:ext cx="918051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1C7EE-BED7-554E-BDBF-409A827DB0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83EC6F93-E803-534E-B430-122C4F250DFD}" type="datetimeFigureOut">
              <a:rPr lang="en-ZW"/>
              <a:pPr>
                <a:defRPr/>
              </a:pPr>
              <a:t>13/3/2018</a:t>
            </a:fld>
            <a:endParaRPr lang="en-Z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B84D8-A629-1143-A60A-FFD6382F6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Z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55D0E-4551-FF46-B7EF-B57B7CF9F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016FA17F-721C-5C43-8CE3-6839F4E2C175}" type="slidenum">
              <a:rPr lang="en-ZW"/>
              <a:pPr>
                <a:defRPr/>
              </a:pPr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18347675"/>
      </p:ext>
    </p:extLst>
  </p:cSld>
  <p:clrMapOvr>
    <a:masterClrMapping/>
  </p:clrMapOvr>
  <p:transition>
    <p:pull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240B2C-0FF0-2D43-B754-182157BDC1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D10C6A3-F5E0-BA44-85C6-6E220C31650F}" type="datetimeFigureOut">
              <a:rPr lang="en-AU" altLang="en-US"/>
              <a:pPr>
                <a:defRPr/>
              </a:pPr>
              <a:t>13/3/18</a:t>
            </a:fld>
            <a:endParaRPr lang="en-AU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846EEB-70C6-8945-8DD9-4FF669BA7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99130B-C5AB-0E46-B29E-18F61F968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D89CDF13-718A-E34C-AAB9-D6F8F57503E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8754149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ECA2BDD-BC9D-4CFC-A172-7FBF319A100B}" type="datetimeFigureOut">
              <a:rPr lang="en-US" smtClean="0"/>
              <a:t>3/13/18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2C1A3C2-5702-44F5-B526-6ED2A3A7A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05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513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524000"/>
            <a:ext cx="8229600" cy="139541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0132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0614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57200" y="1524000"/>
            <a:ext cx="8229600" cy="44958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000"/>
            </a:lvl1pPr>
          </a:lstStyle>
          <a:p>
            <a:pPr lv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716291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pictur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 b="1"/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648200" y="15276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5999"/>
            <a:ext cx="4040188" cy="3810001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 i="1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57200" y="1524000"/>
            <a:ext cx="4038600" cy="45720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000"/>
            </a:lvl1pPr>
          </a:lstStyle>
          <a:p>
            <a:pPr lv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4237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0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5999"/>
            <a:ext cx="4040188" cy="3810001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 i="1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648200" y="1524000"/>
            <a:ext cx="4038600" cy="45720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000"/>
            </a:lvl1pPr>
          </a:lstStyle>
          <a:p>
            <a:pPr lvl="0"/>
            <a:endParaRPr lang="es-ES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526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 b="1"/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2255837"/>
            <a:ext cx="3962400" cy="3763963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0"/>
          </p:nvPr>
        </p:nvSpPr>
        <p:spPr>
          <a:xfrm>
            <a:off x="4746172" y="2255837"/>
            <a:ext cx="3962400" cy="3763963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7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457200" y="1524000"/>
            <a:ext cx="83058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920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 b="1"/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457200" y="1524000"/>
            <a:ext cx="83058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6"/>
          </p:nvPr>
        </p:nvSpPr>
        <p:spPr>
          <a:xfrm>
            <a:off x="457200" y="4495800"/>
            <a:ext cx="83058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9501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5105400" cy="4191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791200" y="1600200"/>
            <a:ext cx="2895599" cy="1325562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s-ES" noProof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 b="1"/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5791200" y="3008586"/>
            <a:ext cx="2895599" cy="1325562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s-ES" noProof="0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5791200" y="4419600"/>
            <a:ext cx="2895599" cy="1325562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5962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hree pictur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505200"/>
            <a:ext cx="8229600" cy="2438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57201" y="1600200"/>
            <a:ext cx="2590800" cy="17526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s-E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 b="1"/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276600" y="1600200"/>
            <a:ext cx="2590800" cy="17526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s-ES" noProof="0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6096000" y="1600200"/>
            <a:ext cx="2590800" cy="17526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06158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5">
            <a:extLst>
              <a:ext uri="{FF2B5EF4-FFF2-40B4-BE49-F238E27FC236}">
                <a16:creationId xmlns:a16="http://schemas.microsoft.com/office/drawing/2014/main" id="{F133686F-8301-8945-8831-AA530F03D282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6365875"/>
            <a:ext cx="16764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6">
            <a:extLst>
              <a:ext uri="{FF2B5EF4-FFF2-40B4-BE49-F238E27FC236}">
                <a16:creationId xmlns:a16="http://schemas.microsoft.com/office/drawing/2014/main" id="{16B6D6E7-001C-EA4A-A12E-1B8B93B84B3D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72188"/>
            <a:ext cx="67818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61A2E1-B4CB-C94C-8290-E574CE9E21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15063"/>
            <a:ext cx="914400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55" r:id="rId1"/>
    <p:sldLayoutId id="2147484845" r:id="rId2"/>
    <p:sldLayoutId id="2147484846" r:id="rId3"/>
    <p:sldLayoutId id="2147484847" r:id="rId4"/>
    <p:sldLayoutId id="2147484848" r:id="rId5"/>
    <p:sldLayoutId id="2147484849" r:id="rId6"/>
    <p:sldLayoutId id="2147484850" r:id="rId7"/>
    <p:sldLayoutId id="2147484851" r:id="rId8"/>
    <p:sldLayoutId id="2147484852" r:id="rId9"/>
    <p:sldLayoutId id="2147484853" r:id="rId10"/>
    <p:sldLayoutId id="2147484856" r:id="rId11"/>
    <p:sldLayoutId id="2147484857" r:id="rId12"/>
    <p:sldLayoutId id="2147484858" r:id="rId13"/>
    <p:sldLayoutId id="2147484859" r:id="rId14"/>
    <p:sldLayoutId id="2147484860" r:id="rId15"/>
    <p:sldLayoutId id="2147484863" r:id="rId16"/>
    <p:sldLayoutId id="2147484864" r:id="rId17"/>
    <p:sldLayoutId id="2147484865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i="1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emf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80">
            <a:extLst>
              <a:ext uri="{FF2B5EF4-FFF2-40B4-BE49-F238E27FC236}">
                <a16:creationId xmlns:a16="http://schemas.microsoft.com/office/drawing/2014/main" id="{04C1DF71-E51D-484F-9103-EB3DE7DAF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3315" name="Shape 81">
            <a:extLst>
              <a:ext uri="{FF2B5EF4-FFF2-40B4-BE49-F238E27FC236}">
                <a16:creationId xmlns:a16="http://schemas.microsoft.com/office/drawing/2014/main" id="{3A548DED-93B7-D149-BD46-2D1FBE226145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075363"/>
            <a:ext cx="88392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Shape 82">
            <a:extLst>
              <a:ext uri="{FF2B5EF4-FFF2-40B4-BE49-F238E27FC236}">
                <a16:creationId xmlns:a16="http://schemas.microsoft.com/office/drawing/2014/main" id="{BAE73243-C388-2349-B00A-0D19A5904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" y="-14288"/>
            <a:ext cx="9134475" cy="128905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3317" name="Shape 83">
            <a:extLst>
              <a:ext uri="{FF2B5EF4-FFF2-40B4-BE49-F238E27FC236}">
                <a16:creationId xmlns:a16="http://schemas.microsoft.com/office/drawing/2014/main" id="{E777EA6D-20F3-D742-9C3D-A5B0B50F9991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95263"/>
            <a:ext cx="88392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Shape 84">
            <a:extLst>
              <a:ext uri="{FF2B5EF4-FFF2-40B4-BE49-F238E27FC236}">
                <a16:creationId xmlns:a16="http://schemas.microsoft.com/office/drawing/2014/main" id="{9D38FD14-F327-3C45-BB64-A57622780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3150" y="263525"/>
            <a:ext cx="1851025" cy="8509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3319" name="Shape 85">
            <a:extLst>
              <a:ext uri="{FF2B5EF4-FFF2-40B4-BE49-F238E27FC236}">
                <a16:creationId xmlns:a16="http://schemas.microsoft.com/office/drawing/2014/main" id="{A7A6ECEF-C544-1243-85C7-D49204F2F331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3150" y="263525"/>
            <a:ext cx="18510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itle 3">
            <a:extLst>
              <a:ext uri="{FF2B5EF4-FFF2-40B4-BE49-F238E27FC236}">
                <a16:creationId xmlns:a16="http://schemas.microsoft.com/office/drawing/2014/main" id="{FC1E18C0-B5FD-6A42-B1D2-9A738F85BE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" y="1283941"/>
            <a:ext cx="8839200" cy="4791422"/>
          </a:xfrm>
        </p:spPr>
        <p:txBody>
          <a:bodyPr/>
          <a:lstStyle/>
          <a:p>
            <a:r>
              <a:rPr lang="en-US" altLang="en-US" sz="2800" i="1" dirty="0">
                <a:solidFill>
                  <a:schemeClr val="tx1"/>
                </a:solidFill>
              </a:rPr>
              <a:t>Sustainable Intensification of Maize Legume Farming Systems for Food Security across Eastern and Southern Africa</a:t>
            </a:r>
            <a:br>
              <a:rPr lang="en-US" altLang="en-US" sz="2800" i="1" dirty="0">
                <a:solidFill>
                  <a:schemeClr val="tx1"/>
                </a:solidFill>
              </a:rPr>
            </a:br>
            <a:br>
              <a:rPr lang="en-US" altLang="en-US" sz="2800" i="1" dirty="0">
                <a:solidFill>
                  <a:schemeClr val="tx1"/>
                </a:solidFill>
              </a:rPr>
            </a:br>
            <a:r>
              <a:rPr lang="en-US" altLang="en-US" sz="2800" i="1" dirty="0">
                <a:solidFill>
                  <a:schemeClr val="tx1"/>
                </a:solidFill>
              </a:rPr>
              <a:t>SIMLESA 2010-2018</a:t>
            </a:r>
            <a:br>
              <a:rPr lang="en-ZW" altLang="en-US" sz="2800" dirty="0">
                <a:solidFill>
                  <a:schemeClr val="tx1"/>
                </a:solidFill>
              </a:rPr>
            </a:br>
            <a:br>
              <a:rPr lang="en-ZW" altLang="en-US" sz="2400" dirty="0">
                <a:solidFill>
                  <a:schemeClr val="tx1"/>
                </a:solidFill>
              </a:rPr>
            </a:br>
            <a:r>
              <a:rPr lang="en-ZW" altLang="en-US" sz="1800" dirty="0">
                <a:solidFill>
                  <a:schemeClr val="tx1"/>
                </a:solidFill>
              </a:rPr>
              <a:t>Mulugetta Mekuria, Daniel Rodriguez. John Dixon and Paswel Marenya</a:t>
            </a:r>
            <a:br>
              <a:rPr lang="en-ZW" altLang="en-US" sz="1800" dirty="0">
                <a:solidFill>
                  <a:schemeClr val="tx1"/>
                </a:solidFill>
              </a:rPr>
            </a:br>
            <a:r>
              <a:rPr lang="en-ZW" altLang="en-US" sz="1600" i="1" dirty="0">
                <a:solidFill>
                  <a:schemeClr val="tx1"/>
                </a:solidFill>
              </a:rPr>
              <a:t>on behalf  of  Team SIMLESA</a:t>
            </a:r>
            <a:br>
              <a:rPr lang="en-ZW" altLang="en-US" sz="1600" i="1" dirty="0">
                <a:solidFill>
                  <a:schemeClr val="tx1"/>
                </a:solidFill>
              </a:rPr>
            </a:br>
            <a:br>
              <a:rPr lang="en-ZW" altLang="en-US" sz="1600" i="1" dirty="0">
                <a:solidFill>
                  <a:schemeClr val="tx1"/>
                </a:solidFill>
              </a:rPr>
            </a:br>
            <a:r>
              <a:rPr lang="en-ZW" altLang="en-US" sz="1600" i="1" dirty="0">
                <a:solidFill>
                  <a:schemeClr val="tx1"/>
                </a:solidFill>
              </a:rPr>
              <a:t>SIMLESA Africa RISING Workshop</a:t>
            </a:r>
            <a:br>
              <a:rPr lang="en-ZW" altLang="en-US" sz="1600" i="1" dirty="0">
                <a:solidFill>
                  <a:schemeClr val="tx1"/>
                </a:solidFill>
              </a:rPr>
            </a:br>
            <a:r>
              <a:rPr lang="en-ZW" altLang="en-US" sz="1600" i="1" dirty="0">
                <a:solidFill>
                  <a:schemeClr val="tx1"/>
                </a:solidFill>
              </a:rPr>
              <a:t>March 2018</a:t>
            </a:r>
            <a:br>
              <a:rPr lang="en-ZW" altLang="en-US" sz="1600" i="1" dirty="0">
                <a:solidFill>
                  <a:schemeClr val="tx1"/>
                </a:solidFill>
              </a:rPr>
            </a:br>
            <a:r>
              <a:rPr lang="en-ZW" altLang="en-US" sz="1600" i="1" dirty="0">
                <a:solidFill>
                  <a:schemeClr val="tx1"/>
                </a:solidFill>
              </a:rPr>
              <a:t>Arusha Tanzania</a:t>
            </a:r>
            <a:br>
              <a:rPr lang="en-ZW" altLang="en-US" sz="1600" i="1" dirty="0">
                <a:solidFill>
                  <a:schemeClr val="tx1"/>
                </a:solidFill>
              </a:rPr>
            </a:br>
            <a:br>
              <a:rPr lang="en-ZW" altLang="en-US" sz="1600" i="1" dirty="0">
                <a:solidFill>
                  <a:schemeClr val="tx1"/>
                </a:solidFill>
              </a:rPr>
            </a:br>
            <a:r>
              <a:rPr lang="en-ZW" altLang="en-US" sz="1600" i="1" dirty="0">
                <a:solidFill>
                  <a:srgbClr val="00B050"/>
                </a:solidFill>
              </a:rPr>
              <a:t>www.simlesa.cimmyt.org</a:t>
            </a:r>
            <a:br>
              <a:rPr lang="en-ZW" altLang="en-US" sz="1600" i="1" dirty="0">
                <a:solidFill>
                  <a:schemeClr val="tx1"/>
                </a:solidFill>
              </a:rPr>
            </a:br>
            <a:br>
              <a:rPr lang="en-ZW" altLang="en-US" sz="1600" i="1" dirty="0">
                <a:solidFill>
                  <a:schemeClr val="tx1"/>
                </a:solidFill>
              </a:rPr>
            </a:br>
            <a:br>
              <a:rPr lang="en-ZW" altLang="en-US" sz="1600" i="1" dirty="0">
                <a:solidFill>
                  <a:schemeClr val="tx1"/>
                </a:solidFill>
              </a:rPr>
            </a:br>
            <a:br>
              <a:rPr lang="en-ZW" altLang="en-US" sz="1600" i="1" dirty="0">
                <a:solidFill>
                  <a:schemeClr val="tx1"/>
                </a:solidFill>
              </a:rPr>
            </a:br>
            <a:br>
              <a:rPr lang="en-ZW" altLang="en-US" sz="1600" i="1" dirty="0">
                <a:solidFill>
                  <a:schemeClr val="tx1"/>
                </a:solidFill>
              </a:rPr>
            </a:br>
            <a:br>
              <a:rPr lang="en-ZW" altLang="en-US" sz="1600" i="1" dirty="0">
                <a:solidFill>
                  <a:schemeClr val="tx1"/>
                </a:solidFill>
              </a:rPr>
            </a:br>
            <a:br>
              <a:rPr lang="en-ZW" altLang="en-US" sz="1600" i="1" dirty="0">
                <a:solidFill>
                  <a:schemeClr val="tx1"/>
                </a:solidFill>
              </a:rPr>
            </a:br>
            <a:br>
              <a:rPr lang="en-ZW" altLang="en-US" sz="1400" b="0" dirty="0">
                <a:solidFill>
                  <a:schemeClr val="tx1"/>
                </a:solidFill>
              </a:rPr>
            </a:br>
            <a:r>
              <a:rPr lang="en-ZW" altLang="en-US" sz="1400" b="0" dirty="0">
                <a:solidFill>
                  <a:schemeClr val="tx1"/>
                </a:solidFill>
              </a:rPr>
              <a:t> </a:t>
            </a:r>
            <a:endParaRPr lang="en-US" alt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4B3308-B005-A34F-9A16-549CCFF8080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1" y="-1"/>
            <a:ext cx="7632849" cy="611556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06995C2-EDBD-AD40-828E-68980F1DF549}"/>
              </a:ext>
            </a:extLst>
          </p:cNvPr>
          <p:cNvSpPr/>
          <p:nvPr/>
        </p:nvSpPr>
        <p:spPr>
          <a:xfrm>
            <a:off x="35496" y="-27384"/>
            <a:ext cx="902493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SIMLESA structure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15209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C3B6E8E-169C-0240-9132-0789290FD32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16" y="548680"/>
            <a:ext cx="4392488" cy="538046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5C0EAAB-02AD-5C4D-95F9-1BD9E3FFA8F5}"/>
              </a:ext>
            </a:extLst>
          </p:cNvPr>
          <p:cNvSpPr/>
          <p:nvPr/>
        </p:nvSpPr>
        <p:spPr>
          <a:xfrm>
            <a:off x="35496" y="-27384"/>
            <a:ext cx="902493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SIMLESA research structure</a:t>
            </a:r>
            <a:endParaRPr lang="en-ZW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214E91-447D-2F4B-B042-C3C64A236E89}"/>
              </a:ext>
            </a:extLst>
          </p:cNvPr>
          <p:cNvSpPr txBox="1"/>
          <p:nvPr/>
        </p:nvSpPr>
        <p:spPr>
          <a:xfrm>
            <a:off x="4620480" y="1441887"/>
            <a:ext cx="4355976" cy="4562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Objective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DIAGNOSIS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50" dirty="0"/>
          </a:p>
          <a:p>
            <a:r>
              <a:rPr lang="en-US" dirty="0"/>
              <a:t>Objective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FARMER EXPERIMENTATION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dirty="0"/>
              <a:t>Objective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SCALING SEED 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r>
              <a:rPr lang="en-US" dirty="0"/>
              <a:t>Objective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PROCESS SCALING</a:t>
            </a:r>
          </a:p>
          <a:p>
            <a:endParaRPr lang="en-US" dirty="0"/>
          </a:p>
          <a:p>
            <a:r>
              <a:rPr lang="en-US" dirty="0"/>
              <a:t>Objective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CAPACITY BUILDING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C5463C-48B6-B04E-BA5B-E7CDB9516636}"/>
              </a:ext>
            </a:extLst>
          </p:cNvPr>
          <p:cNvSpPr txBox="1"/>
          <p:nvPr/>
        </p:nvSpPr>
        <p:spPr>
          <a:xfrm>
            <a:off x="5301904" y="614403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Research structure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C71A8C-4EF7-7C43-90EF-BC5AA43CC682}"/>
              </a:ext>
            </a:extLst>
          </p:cNvPr>
          <p:cNvSpPr txBox="1"/>
          <p:nvPr/>
        </p:nvSpPr>
        <p:spPr>
          <a:xfrm>
            <a:off x="4716016" y="1072555"/>
            <a:ext cx="3888432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808328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92C99A5-7D6A-1341-9407-CEA2AA890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682" y="1466199"/>
            <a:ext cx="3312368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>
              <a:spcBef>
                <a:spcPct val="0"/>
              </a:spcBef>
            </a:pPr>
            <a:r>
              <a:rPr lang="en-AU" altLang="en-US" sz="1800" b="1" dirty="0">
                <a:latin typeface="Calibri" panose="020F0502020204030204" pitchFamily="34" charset="0"/>
              </a:rPr>
              <a:t>Initial diagnostics</a:t>
            </a:r>
          </a:p>
          <a:p>
            <a:pPr>
              <a:spcBef>
                <a:spcPct val="0"/>
              </a:spcBef>
              <a:buNone/>
            </a:pPr>
            <a:endParaRPr lang="en-AU" altLang="en-US" sz="400" b="1" dirty="0">
              <a:latin typeface="Calibri" panose="020F0502020204030204" pitchFamily="34" charset="0"/>
            </a:endParaRPr>
          </a:p>
          <a:p>
            <a:pPr marL="285750" indent="-285750">
              <a:spcBef>
                <a:spcPct val="0"/>
              </a:spcBef>
            </a:pPr>
            <a:r>
              <a:rPr lang="en-AU" altLang="en-US" sz="1800" b="1" dirty="0">
                <a:latin typeface="Calibri" panose="020F0502020204030204" pitchFamily="34" charset="0"/>
              </a:rPr>
              <a:t>Surveys &amp; typologies</a:t>
            </a:r>
          </a:p>
          <a:p>
            <a:pPr marL="285750" indent="-285750">
              <a:spcBef>
                <a:spcPct val="0"/>
              </a:spcBef>
            </a:pPr>
            <a:endParaRPr lang="en-AU" altLang="en-US" sz="400" b="1" dirty="0">
              <a:latin typeface="Calibri" panose="020F0502020204030204" pitchFamily="34" charset="0"/>
            </a:endParaRPr>
          </a:p>
          <a:p>
            <a:pPr marL="285750" indent="-285750">
              <a:spcBef>
                <a:spcPct val="0"/>
              </a:spcBef>
            </a:pPr>
            <a:r>
              <a:rPr lang="en-AU" altLang="en-US" sz="1800" b="1" dirty="0">
                <a:latin typeface="Calibri" panose="020F0502020204030204" pitchFamily="34" charset="0"/>
              </a:rPr>
              <a:t>Adoption pathways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F9229B-F0FC-FA4F-8E17-2C97933D3B0F}"/>
              </a:ext>
            </a:extLst>
          </p:cNvPr>
          <p:cNvSpPr txBox="1"/>
          <p:nvPr/>
        </p:nvSpPr>
        <p:spPr>
          <a:xfrm>
            <a:off x="1682388" y="682388"/>
            <a:ext cx="134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Themes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9E4557-55C7-D843-B0CC-9552EE3F287B}"/>
              </a:ext>
            </a:extLst>
          </p:cNvPr>
          <p:cNvSpPr txBox="1"/>
          <p:nvPr/>
        </p:nvSpPr>
        <p:spPr>
          <a:xfrm rot="5400000">
            <a:off x="2299888" y="3389136"/>
            <a:ext cx="417489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GENDER MAINSTREAMING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6DFAE8-BA4F-6E4A-81F1-7BF29B8BAAEB}"/>
              </a:ext>
            </a:extLst>
          </p:cNvPr>
          <p:cNvSpPr txBox="1"/>
          <p:nvPr/>
        </p:nvSpPr>
        <p:spPr>
          <a:xfrm>
            <a:off x="860682" y="2474311"/>
            <a:ext cx="3312368" cy="1446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altLang="en-US" b="1" dirty="0">
                <a:latin typeface="Calibri" panose="020F0502020204030204" pitchFamily="34" charset="0"/>
              </a:rPr>
              <a:t>CA principles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altLang="en-US" sz="400" b="1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altLang="en-US" b="1" dirty="0">
                <a:latin typeface="Calibri" panose="020F0502020204030204" pitchFamily="34" charset="0"/>
              </a:rPr>
              <a:t>Livestock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altLang="en-US" sz="400" b="1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altLang="en-US" sz="400" b="1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altLang="en-US" b="1" dirty="0">
                <a:latin typeface="Calibri" panose="020F0502020204030204" pitchFamily="34" charset="0"/>
              </a:rPr>
              <a:t>On farm demonstrations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altLang="en-US" sz="400" b="1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altLang="en-US" b="1" dirty="0">
                <a:latin typeface="Calibri" panose="020F0502020204030204" pitchFamily="34" charset="0"/>
              </a:rPr>
              <a:t>Long term trials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69A85E-BDD8-4149-9C25-6D4E57382217}"/>
              </a:ext>
            </a:extLst>
          </p:cNvPr>
          <p:cNvSpPr txBox="1"/>
          <p:nvPr/>
        </p:nvSpPr>
        <p:spPr>
          <a:xfrm>
            <a:off x="860681" y="3914471"/>
            <a:ext cx="3312369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altLang="en-US" b="1" dirty="0">
                <a:latin typeface="Calibri" panose="020F0502020204030204" pitchFamily="34" charset="0"/>
              </a:rPr>
              <a:t>Seed systems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7F19FF-5E85-4A4B-A1D6-0E24D9FB90B5}"/>
              </a:ext>
            </a:extLst>
          </p:cNvPr>
          <p:cNvSpPr txBox="1"/>
          <p:nvPr/>
        </p:nvSpPr>
        <p:spPr>
          <a:xfrm>
            <a:off x="860681" y="4283803"/>
            <a:ext cx="3312370" cy="104644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altLang="en-US" b="1" dirty="0">
                <a:latin typeface="Calibri" panose="020F0502020204030204" pitchFamily="34" charset="0"/>
              </a:rPr>
              <a:t>Innovation 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altLang="en-US" sz="400" b="1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altLang="en-US" b="1" dirty="0">
                <a:latin typeface="Calibri" panose="020F0502020204030204" pitchFamily="34" charset="0"/>
              </a:rPr>
              <a:t>Input &amp; output markets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altLang="en-US" sz="400" b="1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altLang="en-US" b="1" dirty="0">
                <a:latin typeface="Calibri" panose="020F0502020204030204" pitchFamily="34" charset="0"/>
              </a:rPr>
              <a:t>Institutions &amp; policy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6004E8-88C8-DC43-B28B-198B319966A5}"/>
              </a:ext>
            </a:extLst>
          </p:cNvPr>
          <p:cNvSpPr txBox="1"/>
          <p:nvPr/>
        </p:nvSpPr>
        <p:spPr>
          <a:xfrm>
            <a:off x="860680" y="5291915"/>
            <a:ext cx="3312369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altLang="en-US" b="1" dirty="0">
                <a:latin typeface="Calibri" panose="020F0502020204030204" pitchFamily="34" charset="0"/>
              </a:rPr>
              <a:t>Capacity building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5B004A-9743-3747-9331-1E0E40B833D8}"/>
              </a:ext>
            </a:extLst>
          </p:cNvPr>
          <p:cNvSpPr txBox="1"/>
          <p:nvPr/>
        </p:nvSpPr>
        <p:spPr>
          <a:xfrm>
            <a:off x="445180" y="1144449"/>
            <a:ext cx="4126820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altLang="en-US" b="1" dirty="0">
                <a:solidFill>
                  <a:schemeClr val="bg1"/>
                </a:solidFill>
              </a:rPr>
              <a:t>SYSTEMS INTEGRATION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D350D3-7552-8F4F-A7E6-F9F302567526}"/>
              </a:ext>
            </a:extLst>
          </p:cNvPr>
          <p:cNvSpPr txBox="1"/>
          <p:nvPr/>
        </p:nvSpPr>
        <p:spPr>
          <a:xfrm rot="16200000">
            <a:off x="-1443887" y="3402848"/>
            <a:ext cx="414746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SYSTEMS MODELLING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508A9F-890E-8C49-9B8E-169C18E860AA}"/>
              </a:ext>
            </a:extLst>
          </p:cNvPr>
          <p:cNvSpPr/>
          <p:nvPr/>
        </p:nvSpPr>
        <p:spPr>
          <a:xfrm>
            <a:off x="35496" y="-27384"/>
            <a:ext cx="902493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SIMLESA themes &amp; teams</a:t>
            </a:r>
            <a:endParaRPr lang="en-ZW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2F9425-5A10-8D44-B177-C68B689908F0}"/>
              </a:ext>
            </a:extLst>
          </p:cNvPr>
          <p:cNvSpPr txBox="1"/>
          <p:nvPr/>
        </p:nvSpPr>
        <p:spPr>
          <a:xfrm>
            <a:off x="4788024" y="1820142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Economics, econometrics, household modelling and anthropology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9A0FE8-33D4-1749-A36B-727E9D5BBBB1}"/>
              </a:ext>
            </a:extLst>
          </p:cNvPr>
          <p:cNvSpPr txBox="1"/>
          <p:nvPr/>
        </p:nvSpPr>
        <p:spPr>
          <a:xfrm>
            <a:off x="4788024" y="2914636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Agronomy, livestock nutrition, forage agronomy, soils, crop &amp; household modelling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7485B8-9A74-FD41-9943-88C072B563B4}"/>
              </a:ext>
            </a:extLst>
          </p:cNvPr>
          <p:cNvSpPr txBox="1"/>
          <p:nvPr/>
        </p:nvSpPr>
        <p:spPr>
          <a:xfrm>
            <a:off x="4788024" y="393494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Seed business development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1878A8-FB26-DE4C-8658-AED939BF9F1D}"/>
              </a:ext>
            </a:extLst>
          </p:cNvPr>
          <p:cNvSpPr txBox="1"/>
          <p:nvPr/>
        </p:nvSpPr>
        <p:spPr>
          <a:xfrm>
            <a:off x="4788024" y="470696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Anthropology, economics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A69350-762C-784B-9A2E-6553643BF5CC}"/>
              </a:ext>
            </a:extLst>
          </p:cNvPr>
          <p:cNvSpPr txBox="1"/>
          <p:nvPr/>
        </p:nvSpPr>
        <p:spPr>
          <a:xfrm>
            <a:off x="4788024" y="5291915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All above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C87A8F-8820-7A47-981A-F617BB355127}"/>
              </a:ext>
            </a:extLst>
          </p:cNvPr>
          <p:cNvSpPr txBox="1"/>
          <p:nvPr/>
        </p:nvSpPr>
        <p:spPr>
          <a:xfrm>
            <a:off x="4788024" y="1114436"/>
            <a:ext cx="3888432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DISCIPLINES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7440C4-AAF4-2A47-9469-A3A4608CC390}"/>
              </a:ext>
            </a:extLst>
          </p:cNvPr>
          <p:cNvSpPr txBox="1"/>
          <p:nvPr/>
        </p:nvSpPr>
        <p:spPr>
          <a:xfrm>
            <a:off x="6163206" y="702295"/>
            <a:ext cx="1138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Teams</a:t>
            </a:r>
          </a:p>
        </p:txBody>
      </p:sp>
    </p:spTree>
    <p:extLst>
      <p:ext uri="{BB962C8B-B14F-4D97-AF65-F5344CB8AC3E}">
        <p14:creationId xmlns:p14="http://schemas.microsoft.com/office/powerpoint/2010/main" val="2504708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7504E7-153F-0A4B-BB12-2FA82DF31B7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55" y="1700808"/>
            <a:ext cx="4413365" cy="41390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68DD93-6E64-9142-BFAF-0842CD8E8609}"/>
              </a:ext>
            </a:extLst>
          </p:cNvPr>
          <p:cNvSpPr txBox="1"/>
          <p:nvPr/>
        </p:nvSpPr>
        <p:spPr>
          <a:xfrm>
            <a:off x="86627" y="1465664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Phase 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B4DE1C-7C8A-244D-B682-F1087E8FC124}"/>
              </a:ext>
            </a:extLst>
          </p:cNvPr>
          <p:cNvGrpSpPr/>
          <p:nvPr/>
        </p:nvGrpSpPr>
        <p:grpSpPr>
          <a:xfrm>
            <a:off x="4716016" y="1465664"/>
            <a:ext cx="4338388" cy="4503640"/>
            <a:chOff x="4716016" y="1465664"/>
            <a:chExt cx="4338388" cy="450364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0039BC1-1B10-3343-B904-78106ECFF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16016" y="1556792"/>
              <a:ext cx="4338388" cy="441251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EB544A7-6782-8749-AC25-E9D4D50B37A9}"/>
                </a:ext>
              </a:extLst>
            </p:cNvPr>
            <p:cNvSpPr txBox="1"/>
            <p:nvPr/>
          </p:nvSpPr>
          <p:spPr>
            <a:xfrm>
              <a:off x="5004048" y="1465664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/>
                <a:t>Phase 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FC42645-6C4D-954D-B59F-FD27917EE0BE}"/>
              </a:ext>
            </a:extLst>
          </p:cNvPr>
          <p:cNvSpPr txBox="1"/>
          <p:nvPr/>
        </p:nvSpPr>
        <p:spPr>
          <a:xfrm>
            <a:off x="86627" y="116632"/>
            <a:ext cx="9057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SIMLESA Objective 1: To enhance the understanding of CA-based intensification options for production systems, value chains and impact pathways </a:t>
            </a:r>
          </a:p>
        </p:txBody>
      </p:sp>
    </p:spTree>
    <p:extLst>
      <p:ext uri="{BB962C8B-B14F-4D97-AF65-F5344CB8AC3E}">
        <p14:creationId xmlns:p14="http://schemas.microsoft.com/office/powerpoint/2010/main" val="100994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>
            <a:extLst>
              <a:ext uri="{FF2B5EF4-FFF2-40B4-BE49-F238E27FC236}">
                <a16:creationId xmlns:a16="http://schemas.microsoft.com/office/drawing/2014/main" id="{33CF1DD5-B0D2-B64C-8AE0-5F91B598D53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623786"/>
            <a:ext cx="3532504" cy="5430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65345A-0434-A241-85AB-7F23C83E048F}"/>
              </a:ext>
            </a:extLst>
          </p:cNvPr>
          <p:cNvSpPr txBox="1"/>
          <p:nvPr/>
        </p:nvSpPr>
        <p:spPr>
          <a:xfrm>
            <a:off x="6781800" y="4942472"/>
            <a:ext cx="236220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1350" dirty="0"/>
              <a:t>Maize-cowpea rotations/ intercrops  CA basins/dibble stick systems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8F46189-49C6-574A-A6E4-C021D7E6848A}"/>
              </a:ext>
            </a:extLst>
          </p:cNvPr>
          <p:cNvCxnSpPr/>
          <p:nvPr/>
        </p:nvCxnSpPr>
        <p:spPr>
          <a:xfrm flipV="1">
            <a:off x="2510747" y="4389542"/>
            <a:ext cx="1864983" cy="21622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3CB9D07-3816-1049-B4CA-60576F6C2877}"/>
              </a:ext>
            </a:extLst>
          </p:cNvPr>
          <p:cNvCxnSpPr/>
          <p:nvPr/>
        </p:nvCxnSpPr>
        <p:spPr>
          <a:xfrm flipH="1" flipV="1">
            <a:off x="4355135" y="5063192"/>
            <a:ext cx="2350465" cy="41268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F9799DB-8F3A-D344-9E5F-9F3BEBF594B0}"/>
              </a:ext>
            </a:extLst>
          </p:cNvPr>
          <p:cNvSpPr txBox="1"/>
          <p:nvPr/>
        </p:nvSpPr>
        <p:spPr>
          <a:xfrm>
            <a:off x="127952" y="4497652"/>
            <a:ext cx="236220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1350" dirty="0"/>
              <a:t>Maize-soybean rotations/ intercrops; raised bed CA basins/dibble stick systems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A210E7-2ADF-0047-B7A9-A1B52473AC3B}"/>
              </a:ext>
            </a:extLst>
          </p:cNvPr>
          <p:cNvSpPr txBox="1"/>
          <p:nvPr/>
        </p:nvSpPr>
        <p:spPr>
          <a:xfrm>
            <a:off x="8238" y="3037472"/>
            <a:ext cx="236220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1350" dirty="0"/>
              <a:t>Mid-altitude: Maize-soybean rotations; CA dibble stick systems;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C154CE6-FA66-F84F-B41F-AC9224065429}"/>
              </a:ext>
            </a:extLst>
          </p:cNvPr>
          <p:cNvCxnSpPr>
            <a:stCxn id="13" idx="3"/>
          </p:cNvCxnSpPr>
          <p:nvPr/>
        </p:nvCxnSpPr>
        <p:spPr>
          <a:xfrm>
            <a:off x="2510747" y="2540705"/>
            <a:ext cx="2082093" cy="518173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F701B43-441E-A44D-BD58-FAA601EBDFB6}"/>
              </a:ext>
            </a:extLst>
          </p:cNvPr>
          <p:cNvSpPr txBox="1"/>
          <p:nvPr/>
        </p:nvSpPr>
        <p:spPr>
          <a:xfrm>
            <a:off x="6464939" y="4031751"/>
            <a:ext cx="236220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1350" dirty="0"/>
              <a:t>Lowlands: Maize-pigeon pea intercrops and groundnuts rotations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F9FA5A-26CB-4641-870A-39135CF12D91}"/>
              </a:ext>
            </a:extLst>
          </p:cNvPr>
          <p:cNvCxnSpPr/>
          <p:nvPr/>
        </p:nvCxnSpPr>
        <p:spPr>
          <a:xfrm flipH="1">
            <a:off x="4538926" y="4256672"/>
            <a:ext cx="1926013" cy="22860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E6B0A0B-A1B1-8945-8BFA-02B87AFF2BF4}"/>
              </a:ext>
            </a:extLst>
          </p:cNvPr>
          <p:cNvSpPr txBox="1"/>
          <p:nvPr/>
        </p:nvSpPr>
        <p:spPr>
          <a:xfrm>
            <a:off x="6400800" y="3018567"/>
            <a:ext cx="23622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1350" dirty="0"/>
              <a:t>Maize/ pigeon pea intercrops: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0CFD9C-4AEE-424B-A92E-9FE57B6A34A0}"/>
              </a:ext>
            </a:extLst>
          </p:cNvPr>
          <p:cNvCxnSpPr>
            <a:stCxn id="11" idx="1"/>
          </p:cNvCxnSpPr>
          <p:nvPr/>
        </p:nvCxnSpPr>
        <p:spPr>
          <a:xfrm flipH="1">
            <a:off x="4922522" y="3272483"/>
            <a:ext cx="1478278" cy="8253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DD8A6C7-3BA6-E445-9198-B9A4CB996BDE}"/>
              </a:ext>
            </a:extLst>
          </p:cNvPr>
          <p:cNvSpPr txBox="1"/>
          <p:nvPr/>
        </p:nvSpPr>
        <p:spPr>
          <a:xfrm>
            <a:off x="148547" y="2286789"/>
            <a:ext cx="23622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1350" dirty="0"/>
              <a:t>Maize /bean intercropping genotypes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C017B66-F5A4-B14B-8F6C-41335F915798}"/>
              </a:ext>
            </a:extLst>
          </p:cNvPr>
          <p:cNvCxnSpPr/>
          <p:nvPr/>
        </p:nvCxnSpPr>
        <p:spPr>
          <a:xfrm>
            <a:off x="2465704" y="3738938"/>
            <a:ext cx="2041831" cy="670134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FB827C8-1658-F941-B800-3FFE0C94719D}"/>
              </a:ext>
            </a:extLst>
          </p:cNvPr>
          <p:cNvSpPr txBox="1"/>
          <p:nvPr/>
        </p:nvSpPr>
        <p:spPr>
          <a:xfrm>
            <a:off x="6400800" y="2144360"/>
            <a:ext cx="236220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1350" dirty="0"/>
              <a:t>Embu: Maize /bean intercropping </a:t>
            </a:r>
            <a:r>
              <a:rPr lang="en-ZW" sz="1350" dirty="0" err="1"/>
              <a:t>Embean</a:t>
            </a:r>
            <a:r>
              <a:rPr lang="en-ZW" sz="1350" dirty="0"/>
              <a:t> twin row systems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61DD8E-1635-0049-A91D-9EA913B3CC77}"/>
              </a:ext>
            </a:extLst>
          </p:cNvPr>
          <p:cNvSpPr txBox="1"/>
          <p:nvPr/>
        </p:nvSpPr>
        <p:spPr>
          <a:xfrm>
            <a:off x="6464939" y="911024"/>
            <a:ext cx="236220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1350" dirty="0"/>
              <a:t>CA Maize/bean intercrops &amp; rotations; Maize/cowpea intercrops &amp; rotations; Maize /pigeon pea intercrops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A21752B-D6D9-BA49-901A-A7BCE299BFA6}"/>
              </a:ext>
            </a:extLst>
          </p:cNvPr>
          <p:cNvCxnSpPr/>
          <p:nvPr/>
        </p:nvCxnSpPr>
        <p:spPr>
          <a:xfrm flipH="1">
            <a:off x="4922522" y="2443934"/>
            <a:ext cx="1478278" cy="8253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E8F0F5D-0BDD-DE4E-9FEA-D3C54F3886FD}"/>
              </a:ext>
            </a:extLst>
          </p:cNvPr>
          <p:cNvCxnSpPr/>
          <p:nvPr/>
        </p:nvCxnSpPr>
        <p:spPr>
          <a:xfrm flipH="1">
            <a:off x="5257800" y="1237991"/>
            <a:ext cx="1236148" cy="25460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61E785C-B371-1748-B503-4135F99A80DF}"/>
              </a:ext>
            </a:extLst>
          </p:cNvPr>
          <p:cNvSpPr txBox="1"/>
          <p:nvPr/>
        </p:nvSpPr>
        <p:spPr>
          <a:xfrm>
            <a:off x="0" y="5198"/>
            <a:ext cx="9144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2400" dirty="0"/>
              <a:t>SIMLESA Objective 2: Testing CA systems across agro-ecologies</a:t>
            </a:r>
          </a:p>
        </p:txBody>
      </p:sp>
    </p:spTree>
    <p:extLst>
      <p:ext uri="{BB962C8B-B14F-4D97-AF65-F5344CB8AC3E}">
        <p14:creationId xmlns:p14="http://schemas.microsoft.com/office/powerpoint/2010/main" val="24502577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>
            <a:extLst>
              <a:ext uri="{FF2B5EF4-FFF2-40B4-BE49-F238E27FC236}">
                <a16:creationId xmlns:a16="http://schemas.microsoft.com/office/drawing/2014/main" id="{3294EDB3-FC5F-5443-AFDA-220990859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15063"/>
            <a:ext cx="914400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itle 1">
            <a:extLst>
              <a:ext uri="{FF2B5EF4-FFF2-40B4-BE49-F238E27FC236}">
                <a16:creationId xmlns:a16="http://schemas.microsoft.com/office/drawing/2014/main" id="{3CCD35B7-7707-EC41-AAD1-843E94D4505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" y="553380"/>
            <a:ext cx="9144000" cy="1008063"/>
          </a:xfrm>
          <a:prstGeom prst="rect">
            <a:avLst/>
          </a:prstGeom>
        </p:spPr>
        <p:txBody>
          <a:bodyPr/>
          <a:lstStyle/>
          <a:p>
            <a:r>
              <a:rPr lang="en-US" altLang="en-US" sz="2400" b="0" dirty="0">
                <a:solidFill>
                  <a:schemeClr val="tx1"/>
                </a:solidFill>
              </a:rPr>
              <a:t>Germplasm for climate smart farming  systems </a:t>
            </a:r>
            <a:br>
              <a:rPr lang="en-US" altLang="en-US" sz="2400" b="0" dirty="0">
                <a:solidFill>
                  <a:schemeClr val="tx1"/>
                </a:solidFill>
              </a:rPr>
            </a:br>
            <a:r>
              <a:rPr lang="en-US" altLang="en-US" sz="2400" b="0" dirty="0">
                <a:solidFill>
                  <a:schemeClr val="tx1"/>
                </a:solidFill>
              </a:rPr>
              <a:t>Stress tolerant maize, legumes &amp; forages</a:t>
            </a:r>
            <a:br>
              <a:rPr lang="en-US" altLang="en-US" sz="2400" b="0" dirty="0">
                <a:solidFill>
                  <a:schemeClr val="tx1"/>
                </a:solidFill>
              </a:rPr>
            </a:br>
            <a:endParaRPr lang="en-ZW" altLang="en-US" sz="2400" b="0" dirty="0">
              <a:solidFill>
                <a:schemeClr val="tx1"/>
              </a:solidFill>
            </a:endParaRPr>
          </a:p>
        </p:txBody>
      </p:sp>
      <p:sp>
        <p:nvSpPr>
          <p:cNvPr id="36869" name="Rectangle 4">
            <a:extLst>
              <a:ext uri="{FF2B5EF4-FFF2-40B4-BE49-F238E27FC236}">
                <a16:creationId xmlns:a16="http://schemas.microsoft.com/office/drawing/2014/main" id="{E1D0316A-EBF6-D54C-A584-DBA6EDD3A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356" y="1713304"/>
            <a:ext cx="4114800" cy="201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6075" indent="-346075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en-US" sz="2000" dirty="0">
                <a:solidFill>
                  <a:srgbClr val="FF0000"/>
                </a:solidFill>
              </a:rPr>
              <a:t>More than 50 new drought tolerant maize varieties released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en-US" sz="2000" dirty="0">
                <a:solidFill>
                  <a:srgbClr val="FF0000"/>
                </a:solidFill>
              </a:rPr>
              <a:t>64 varieties of cowpeas</a:t>
            </a:r>
            <a:r>
              <a:rPr lang="en-US" altLang="en-US" sz="1600" dirty="0">
                <a:solidFill>
                  <a:srgbClr val="FF0000"/>
                </a:solidFill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</a:rPr>
              <a:t>pigeon pea, and haricot beans.</a:t>
            </a:r>
          </a:p>
        </p:txBody>
      </p:sp>
      <p:pic>
        <p:nvPicPr>
          <p:cNvPr id="36870" name="Picture 2">
            <a:extLst>
              <a:ext uri="{FF2B5EF4-FFF2-40B4-BE49-F238E27FC236}">
                <a16:creationId xmlns:a16="http://schemas.microsoft.com/office/drawing/2014/main" id="{7A27CF09-AC00-B943-912A-46D896F8C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85869"/>
            <a:ext cx="3672408" cy="235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4" descr="5">
            <a:extLst>
              <a:ext uri="{FF2B5EF4-FFF2-40B4-BE49-F238E27FC236}">
                <a16:creationId xmlns:a16="http://schemas.microsoft.com/office/drawing/2014/main" id="{A0AD1B4D-FFCD-A14A-9AC4-11B0F0761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8096" y="1655848"/>
            <a:ext cx="4527407" cy="2630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6">
            <a:extLst>
              <a:ext uri="{FF2B5EF4-FFF2-40B4-BE49-F238E27FC236}">
                <a16:creationId xmlns:a16="http://schemas.microsoft.com/office/drawing/2014/main" id="{24D65941-0E69-BE44-B77A-5AF81B188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14" t="9172" r="2142" b="9172"/>
          <a:stretch>
            <a:fillRect/>
          </a:stretch>
        </p:blipFill>
        <p:spPr bwMode="auto">
          <a:xfrm>
            <a:off x="4518096" y="4394036"/>
            <a:ext cx="4599186" cy="175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A22CE4-5CA2-964F-8F41-86E126330666}"/>
              </a:ext>
            </a:extLst>
          </p:cNvPr>
          <p:cNvSpPr txBox="1"/>
          <p:nvPr/>
        </p:nvSpPr>
        <p:spPr>
          <a:xfrm>
            <a:off x="0" y="5198"/>
            <a:ext cx="9144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2400" dirty="0"/>
              <a:t>SIMLESA Objective 3: Seed systems</a:t>
            </a:r>
          </a:p>
        </p:txBody>
      </p:sp>
    </p:spTree>
    <p:extLst>
      <p:ext uri="{BB962C8B-B14F-4D97-AF65-F5344CB8AC3E}">
        <p14:creationId xmlns:p14="http://schemas.microsoft.com/office/powerpoint/2010/main" val="2251736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14A770-9E0A-6B4F-9D5B-5EA7D76EE747}"/>
              </a:ext>
            </a:extLst>
          </p:cNvPr>
          <p:cNvSpPr txBox="1"/>
          <p:nvPr/>
        </p:nvSpPr>
        <p:spPr>
          <a:xfrm>
            <a:off x="0" y="5198"/>
            <a:ext cx="9144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2400" dirty="0"/>
              <a:t>SIMLESA Objective 4: Innovation platforms and scaling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E22401-7ED2-A749-B26A-1393528450A2}"/>
              </a:ext>
            </a:extLst>
          </p:cNvPr>
          <p:cNvSpPr txBox="1"/>
          <p:nvPr/>
        </p:nvSpPr>
        <p:spPr>
          <a:xfrm>
            <a:off x="179512" y="692696"/>
            <a:ext cx="8856984" cy="4896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/>
              <a:t>Assess the contexts, select suitable technologies: </a:t>
            </a:r>
            <a:r>
              <a:rPr lang="en-US" altLang="en-US" sz="2000" dirty="0"/>
              <a:t>SIMLESA I</a:t>
            </a:r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US" altLang="en-US" dirty="0"/>
              <a:t>political, regulatory, economic, social/cultural, technological, institutional (NARS)</a:t>
            </a:r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GB" altLang="en-US" dirty="0"/>
              <a:t>constraints, opportunities</a:t>
            </a:r>
            <a:r>
              <a:rPr lang="en-US" altLang="en-US" dirty="0"/>
              <a:t> (baseline)</a:t>
            </a:r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§"/>
            </a:pPr>
            <a:endParaRPr lang="en-GB" altLang="en-US" dirty="0"/>
          </a:p>
          <a:p>
            <a:pPr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/>
              <a:t>Innovate to fit</a:t>
            </a:r>
            <a:r>
              <a:rPr lang="en-US" altLang="en-US" sz="2000" dirty="0"/>
              <a:t>: tailor CA-based options i.e. trials, PVS – SIMLESA I</a:t>
            </a:r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US" altLang="en-US" dirty="0"/>
              <a:t>AIP-based learning for </a:t>
            </a:r>
            <a:r>
              <a:rPr lang="en-US" altLang="en-US" b="1" dirty="0"/>
              <a:t>CA portfolios</a:t>
            </a:r>
            <a:r>
              <a:rPr lang="en-US" altLang="en-US" dirty="0"/>
              <a:t>, </a:t>
            </a:r>
            <a:r>
              <a:rPr lang="en-US" altLang="en-US" b="1" dirty="0"/>
              <a:t>social equity</a:t>
            </a:r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§"/>
            </a:pPr>
            <a:endParaRPr lang="en-US" altLang="en-US" dirty="0"/>
          </a:p>
          <a:p>
            <a:pPr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/>
              <a:t>Develop support</a:t>
            </a:r>
            <a:r>
              <a:rPr lang="en-US" altLang="en-US" sz="2000" dirty="0"/>
              <a:t>: policies, institutions, </a:t>
            </a:r>
            <a:r>
              <a:rPr lang="en-US" altLang="en-US" sz="2000" b="1" dirty="0"/>
              <a:t>buy-in</a:t>
            </a:r>
            <a:r>
              <a:rPr lang="en-US" altLang="en-US" sz="2000" dirty="0"/>
              <a:t> – SIMLESA II</a:t>
            </a:r>
          </a:p>
          <a:p>
            <a:pPr>
              <a:buClr>
                <a:srgbClr val="008000"/>
              </a:buClr>
              <a:buFont typeface="Wingdings" panose="05000000000000000000" pitchFamily="2" charset="2"/>
              <a:buChar char="§"/>
            </a:pPr>
            <a:endParaRPr lang="en-GB" altLang="en-US" sz="2000" dirty="0"/>
          </a:p>
          <a:p>
            <a:pPr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/>
              <a:t>Engage next-user groups</a:t>
            </a:r>
            <a:r>
              <a:rPr lang="en-US" altLang="en-US" sz="2000" dirty="0"/>
              <a:t>: </a:t>
            </a:r>
            <a:r>
              <a:rPr lang="en-US" altLang="en-US" sz="2000" b="1" dirty="0"/>
              <a:t>handover</a:t>
            </a:r>
            <a:r>
              <a:rPr lang="en-US" altLang="en-US" sz="2000" dirty="0"/>
              <a:t> – advanced AIP practice, CGS – SIMLESA II</a:t>
            </a:r>
          </a:p>
          <a:p>
            <a:pPr>
              <a:buClr>
                <a:srgbClr val="008000"/>
              </a:buClr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/>
              <a:t>Devolve efforts, (to) spread SIMLESA innovation</a:t>
            </a:r>
            <a:endParaRPr lang="en-US" altLang="en-US" sz="2000" dirty="0"/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US" altLang="en-US" dirty="0"/>
              <a:t>Transfer </a:t>
            </a:r>
            <a:r>
              <a:rPr lang="en-US" altLang="en-US" b="1" dirty="0"/>
              <a:t>benefits</a:t>
            </a:r>
            <a:r>
              <a:rPr lang="en-US" altLang="en-US" dirty="0"/>
              <a:t> e.g. apply lessons for climate smart practice</a:t>
            </a:r>
            <a:endParaRPr lang="en-GB" altLang="en-US" dirty="0"/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§"/>
            </a:pPr>
            <a:r>
              <a:rPr lang="en-US" altLang="en-US" b="1" dirty="0" err="1"/>
              <a:t>Institutionalisation</a:t>
            </a:r>
            <a:r>
              <a:rPr lang="en-US" altLang="en-US" dirty="0"/>
              <a:t> – regular application through co-investments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838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6E001E-34A9-D74A-ACF3-F56E089BD7F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2259"/>
            <a:ext cx="9144000" cy="50334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00B3E3-8DDD-EE47-AE39-F4EC705674DB}"/>
              </a:ext>
            </a:extLst>
          </p:cNvPr>
          <p:cNvSpPr txBox="1"/>
          <p:nvPr/>
        </p:nvSpPr>
        <p:spPr>
          <a:xfrm>
            <a:off x="0" y="5198"/>
            <a:ext cx="91440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2400" dirty="0"/>
              <a:t>SIMLESA Objective 4: Innovation platforms and scaling- </a:t>
            </a:r>
            <a:r>
              <a:rPr lang="en-ZW" sz="2000" dirty="0"/>
              <a:t>reaching   &gt; 3 million house holds with estimated 30% adoption of  </a:t>
            </a:r>
            <a:r>
              <a:rPr lang="en-ZW" sz="2000"/>
              <a:t>SI practices</a:t>
            </a:r>
            <a:endParaRPr lang="en-ZW" sz="2000" dirty="0"/>
          </a:p>
        </p:txBody>
      </p:sp>
    </p:spTree>
    <p:extLst>
      <p:ext uri="{BB962C8B-B14F-4D97-AF65-F5344CB8AC3E}">
        <p14:creationId xmlns:p14="http://schemas.microsoft.com/office/powerpoint/2010/main" val="4242870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3685C7-6343-9645-AA2F-292DB17E3E88}"/>
              </a:ext>
            </a:extLst>
          </p:cNvPr>
          <p:cNvSpPr txBox="1"/>
          <p:nvPr/>
        </p:nvSpPr>
        <p:spPr>
          <a:xfrm>
            <a:off x="107504" y="32048"/>
            <a:ext cx="9144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ZW" sz="2400" dirty="0"/>
              <a:t>SIMLESA Objective 5: Capacity building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BC24E09-E588-6E48-BDFC-2B2C65DBAB58}"/>
              </a:ext>
            </a:extLst>
          </p:cNvPr>
          <p:cNvSpPr txBox="1">
            <a:spLocks/>
          </p:cNvSpPr>
          <p:nvPr/>
        </p:nvSpPr>
        <p:spPr>
          <a:xfrm>
            <a:off x="0" y="1196975"/>
            <a:ext cx="8892480" cy="58054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i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ZW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85E28B-5066-AB43-8AA6-FE0D5C67EC18}"/>
              </a:ext>
            </a:extLst>
          </p:cNvPr>
          <p:cNvSpPr txBox="1"/>
          <p:nvPr/>
        </p:nvSpPr>
        <p:spPr>
          <a:xfrm>
            <a:off x="251520" y="620688"/>
            <a:ext cx="86409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ZW" sz="2000" dirty="0"/>
              <a:t>Post graduate training: 23 PhDs 22 MSc (ADS and ACIAR and ARC) </a:t>
            </a:r>
          </a:p>
          <a:p>
            <a:pPr>
              <a:defRPr/>
            </a:pPr>
            <a:endParaRPr lang="en-ZW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ZW" sz="2000" dirty="0"/>
              <a:t>On the job trainings for NARS partners in Australia, South Africa and in country.</a:t>
            </a:r>
          </a:p>
          <a:p>
            <a:pPr>
              <a:defRPr/>
            </a:pPr>
            <a:endParaRPr lang="en-ZW" sz="20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ZW" sz="2000" dirty="0"/>
              <a:t>Strong science outputs: 122 publications, 52 posters, 15 policy briefs, training manuals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ZW" sz="20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ZW" sz="2000" dirty="0"/>
              <a:t>Communication products including national level media coverages at NARS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ZW" sz="20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ZW" sz="2000" dirty="0"/>
              <a:t>National, regional and international conference, participation by partners</a:t>
            </a:r>
          </a:p>
        </p:txBody>
      </p:sp>
    </p:spTree>
    <p:extLst>
      <p:ext uri="{BB962C8B-B14F-4D97-AF65-F5344CB8AC3E}">
        <p14:creationId xmlns:p14="http://schemas.microsoft.com/office/powerpoint/2010/main" val="4207870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EB7BCE-D48B-EB4D-8D34-C56362FC1670}"/>
              </a:ext>
            </a:extLst>
          </p:cNvPr>
          <p:cNvSpPr txBox="1"/>
          <p:nvPr/>
        </p:nvSpPr>
        <p:spPr>
          <a:xfrm>
            <a:off x="107504" y="116632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Research methods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1E8851-5995-3F4E-B06B-0E4A9CF395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836712"/>
            <a:ext cx="7015500" cy="500528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E694430-EB3F-EF4E-87F9-7F6B5870F6ED}"/>
              </a:ext>
            </a:extLst>
          </p:cNvPr>
          <p:cNvCxnSpPr>
            <a:cxnSpLocks/>
          </p:cNvCxnSpPr>
          <p:nvPr/>
        </p:nvCxnSpPr>
        <p:spPr>
          <a:xfrm>
            <a:off x="1115616" y="836712"/>
            <a:ext cx="0" cy="50052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A44DC7-684D-274C-93DC-F1AF410B9DE0}"/>
              </a:ext>
            </a:extLst>
          </p:cNvPr>
          <p:cNvCxnSpPr>
            <a:cxnSpLocks/>
          </p:cNvCxnSpPr>
          <p:nvPr/>
        </p:nvCxnSpPr>
        <p:spPr>
          <a:xfrm>
            <a:off x="8100392" y="836712"/>
            <a:ext cx="0" cy="50052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D4272317-B502-A44E-8624-0BA12EDDD293}"/>
              </a:ext>
            </a:extLst>
          </p:cNvPr>
          <p:cNvSpPr/>
          <p:nvPr/>
        </p:nvSpPr>
        <p:spPr>
          <a:xfrm>
            <a:off x="7740352" y="5445224"/>
            <a:ext cx="50405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085D4-6B73-1940-8B23-96B2B23D6C95}"/>
              </a:ext>
            </a:extLst>
          </p:cNvPr>
          <p:cNvSpPr/>
          <p:nvPr/>
        </p:nvSpPr>
        <p:spPr>
          <a:xfrm>
            <a:off x="863587" y="5445224"/>
            <a:ext cx="504056" cy="440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7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5">
            <a:extLst>
              <a:ext uri="{FF2B5EF4-FFF2-40B4-BE49-F238E27FC236}">
                <a16:creationId xmlns:a16="http://schemas.microsoft.com/office/drawing/2014/main" id="{71985F0D-06EC-3849-9DA3-85E50E4C9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8051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" descr="https://az659834.vo.msecnd.net/eventsairseasiaprod/production-expertevents-public/ca2670043a644b5ab83728c83009a55a">
            <a:extLst>
              <a:ext uri="{FF2B5EF4-FFF2-40B4-BE49-F238E27FC236}">
                <a16:creationId xmlns:a16="http://schemas.microsoft.com/office/drawing/2014/main" id="{9C7162CE-4701-2943-85ED-F205E855E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143575" y="23663275"/>
            <a:ext cx="439261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" descr="https://az659834.vo.msecnd.net/eventsairseasiaprod/production-expertevents-public/ca2670043a644b5ab83728c83009a55a">
            <a:extLst>
              <a:ext uri="{FF2B5EF4-FFF2-40B4-BE49-F238E27FC236}">
                <a16:creationId xmlns:a16="http://schemas.microsoft.com/office/drawing/2014/main" id="{52F4358F-9EA8-AF43-AC0D-D992F420C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623250" y="22499638"/>
            <a:ext cx="319087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" descr="https://az659834.vo.msecnd.net/eventsairseasiaprod/production-expertevents-public/ca2670043a644b5ab83728c83009a55a">
            <a:extLst>
              <a:ext uri="{FF2B5EF4-FFF2-40B4-BE49-F238E27FC236}">
                <a16:creationId xmlns:a16="http://schemas.microsoft.com/office/drawing/2014/main" id="{71EF1D61-27BE-D747-872D-5536EEE72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948063" y="19270663"/>
            <a:ext cx="43926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" descr="https://az659834.vo.msecnd.net/eventsairseasiaprod/production-expertevents-public/ca2670043a644b5ab83728c83009a55a">
            <a:extLst>
              <a:ext uri="{FF2B5EF4-FFF2-40B4-BE49-F238E27FC236}">
                <a16:creationId xmlns:a16="http://schemas.microsoft.com/office/drawing/2014/main" id="{F0FB302B-8B5B-BF46-AA61-C7709A0D6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900" y="37780913"/>
            <a:ext cx="271303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" descr="https://az659834.vo.msecnd.net/eventsairseasiaprod/production-expertevents-public/ca2670043a644b5ab83728c83009a55a">
            <a:extLst>
              <a:ext uri="{FF2B5EF4-FFF2-40B4-BE49-F238E27FC236}">
                <a16:creationId xmlns:a16="http://schemas.microsoft.com/office/drawing/2014/main" id="{BDB2E4C7-CF5C-684E-A366-C77E6669C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7776150"/>
            <a:ext cx="271303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Rectangle 1">
            <a:extLst>
              <a:ext uri="{FF2B5EF4-FFF2-40B4-BE49-F238E27FC236}">
                <a16:creationId xmlns:a16="http://schemas.microsoft.com/office/drawing/2014/main" id="{3CFF1029-A2EA-554D-AEDC-48026C983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40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ZW" altLang="en-US" sz="3200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6FA4E4-042A-6A4C-90E0-0A040B0EC951}"/>
              </a:ext>
            </a:extLst>
          </p:cNvPr>
          <p:cNvSpPr txBox="1"/>
          <p:nvPr/>
        </p:nvSpPr>
        <p:spPr>
          <a:xfrm>
            <a:off x="341784" y="692696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ZW" altLang="en-US" sz="2400" dirty="0"/>
              <a:t>The problem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ZW" altLang="en-US" sz="2400" dirty="0"/>
              <a:t>Program structure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ZW" altLang="en-US" sz="2400" dirty="0"/>
              <a:t>Scope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ZW" altLang="en-US" sz="2400" dirty="0"/>
              <a:t>Themes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ZW" altLang="en-US" sz="2400" dirty="0"/>
              <a:t>Systems research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ZW" altLang="en-US" sz="2400" dirty="0"/>
              <a:t>Research methods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ZW" altLang="en-US" sz="2400" dirty="0"/>
              <a:t>Theory of change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ZW" altLang="en-US" sz="2400" dirty="0"/>
              <a:t>Impact pathway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ZW" altLang="en-US" sz="2400" dirty="0"/>
              <a:t>Highlights</a:t>
            </a:r>
            <a:endParaRPr 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886700" cy="460942"/>
          </a:xfrm>
        </p:spPr>
        <p:txBody>
          <a:bodyPr>
            <a:normAutofit/>
          </a:bodyPr>
          <a:lstStyle/>
          <a:p>
            <a:r>
              <a:rPr lang="en-US" sz="1800" dirty="0"/>
              <a:t>The SIMLESA Conceptual Framework </a:t>
            </a:r>
          </a:p>
        </p:txBody>
      </p:sp>
      <p:pic>
        <p:nvPicPr>
          <p:cNvPr id="3" name="Picture 2" descr="SIMLESA conceptual framework b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8892480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0213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92423F-952C-1949-93A8-DD2C77BE63BD}"/>
              </a:ext>
            </a:extLst>
          </p:cNvPr>
          <p:cNvSpPr txBox="1"/>
          <p:nvPr/>
        </p:nvSpPr>
        <p:spPr>
          <a:xfrm>
            <a:off x="0" y="0"/>
            <a:ext cx="6516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SIMLESA impact pathway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959316-13E8-0E4A-BB93-280802318B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800100"/>
            <a:ext cx="8686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495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95C9BCD-E71E-F24F-9479-961437CF31E4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n-US" sz="2800" b="0" dirty="0">
                <a:solidFill>
                  <a:schemeClr val="tx1"/>
                </a:solidFill>
                <a:latin typeface="Calibri" pitchFamily="34" charset="0"/>
              </a:rPr>
              <a:t>SIMLESA theory of change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614B5B-4795-D841-BD57-3BCF0C1754A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" y="584200"/>
            <a:ext cx="9080500" cy="56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747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185388"/>
              </p:ext>
            </p:extLst>
          </p:nvPr>
        </p:nvGraphicFramePr>
        <p:xfrm>
          <a:off x="1" y="271464"/>
          <a:ext cx="8604448" cy="5821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Document" r:id="rId3" imgW="7162290" imgH="9152877" progId="Word.Document.12">
                  <p:embed/>
                </p:oleObj>
              </mc:Choice>
              <mc:Fallback>
                <p:oleObj name="Document" r:id="rId3" imgW="7162290" imgH="91528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" y="271464"/>
                        <a:ext cx="8604448" cy="5821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01140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35" name="Rectangle 211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pPr algn="ctr"/>
            <a:r>
              <a:rPr lang="en-US" dirty="0"/>
              <a:t>Regional impact targets</a:t>
            </a:r>
          </a:p>
        </p:txBody>
      </p:sp>
      <p:graphicFrame>
        <p:nvGraphicFramePr>
          <p:cNvPr id="308448" name="Group 224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382000" cy="5120640"/>
        </p:xfrm>
        <a:graphic>
          <a:graphicData uri="http://schemas.openxmlformats.org/drawingml/2006/table">
            <a:tbl>
              <a:tblPr/>
              <a:tblGrid>
                <a:gridCol w="1001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5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93688" marR="0" lvl="0" indent="-2936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Maize Varieties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475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Year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 of communities reached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 of farmers reached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Adopters (67%)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7600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(?)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13680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5092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123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24624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9166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475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44,323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16,498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399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79,782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29,697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143,607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53,454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1,292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258,493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96,217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7475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2,326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465287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173,190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4,188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837,517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311,742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7,538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1,507,531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561,136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01743"/>
      </p:ext>
    </p:extLst>
  </p:cSld>
  <p:clrMapOvr>
    <a:masterClrMapping/>
  </p:clrMapOvr>
  <p:transition>
    <p:pull dir="r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483" name="Rectangle 2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Impact targets (cont.)</a:t>
            </a:r>
          </a:p>
        </p:txBody>
      </p:sp>
      <p:graphicFrame>
        <p:nvGraphicFramePr>
          <p:cNvPr id="310494" name="Group 222"/>
          <p:cNvGraphicFramePr>
            <a:graphicFrameLocks noGrp="1"/>
          </p:cNvGraphicFramePr>
          <p:nvPr>
            <p:ph idx="1"/>
          </p:nvPr>
        </p:nvGraphicFramePr>
        <p:xfrm>
          <a:off x="381000" y="1219200"/>
          <a:ext cx="8305800" cy="5124455"/>
        </p:xfrm>
        <a:graphic>
          <a:graphicData uri="http://schemas.openxmlformats.org/drawingml/2006/table">
            <a:tbl>
              <a:tblPr/>
              <a:tblGrid>
                <a:gridCol w="99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6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1638"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 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93688" marR="0" lvl="0" indent="-2936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Legume Varieties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9613"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Year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No of communities reached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No of farmers reached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Adopters (50%)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7,600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  (?)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13,680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3,800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123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24,624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6,840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222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44,323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12,312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399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79,782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22,162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718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143,607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39,891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1,292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258,493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71,804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2,326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465,287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129,246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9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4,188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837,517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232,644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10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7,538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1,507,531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418,759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118298"/>
      </p:ext>
    </p:extLst>
  </p:cSld>
  <p:clrMapOvr>
    <a:masterClrMapping/>
  </p:clrMapOvr>
  <p:transition>
    <p:pull dir="r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527" name="Rectangle 207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/>
              <a:t>Impact targets (cont.)</a:t>
            </a:r>
          </a:p>
        </p:txBody>
      </p:sp>
      <p:graphicFrame>
        <p:nvGraphicFramePr>
          <p:cNvPr id="312540" name="Group 220"/>
          <p:cNvGraphicFramePr>
            <a:graphicFrameLocks noGrp="1"/>
          </p:cNvGraphicFramePr>
          <p:nvPr>
            <p:ph idx="1"/>
          </p:nvPr>
        </p:nvGraphicFramePr>
        <p:xfrm>
          <a:off x="609600" y="914400"/>
          <a:ext cx="8077200" cy="5730240"/>
        </p:xfrm>
        <a:graphic>
          <a:graphicData uri="http://schemas.openxmlformats.org/drawingml/2006/table">
            <a:tbl>
              <a:tblPr/>
              <a:tblGrid>
                <a:gridCol w="808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0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8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9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marL="293688" marR="0" lvl="0" indent="-2936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 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with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fert and weed control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Year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 of communities reached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 of farmers reached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Adopters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7,600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475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13,680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123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24,624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222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44,323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7475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399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79,782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1,620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718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143,607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4,860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1,292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258,493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14,580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2,326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465,287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43,740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7475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4,188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837,517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131,220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7,538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1,507,531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293688" marR="0" lvl="0" indent="-293688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393,660</a:t>
                      </a:r>
                      <a:endParaRPr kumimoji="0" lang="en-US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606253"/>
      </p:ext>
    </p:extLst>
  </p:cSld>
  <p:clrMapOvr>
    <a:masterClrMapping/>
  </p:clrMapOvr>
  <p:transition>
    <p:pull dir="r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769441"/>
          </a:xfrm>
        </p:spPr>
        <p:txBody>
          <a:bodyPr/>
          <a:lstStyle/>
          <a:p>
            <a:r>
              <a:rPr lang="en-US" dirty="0"/>
              <a:t>Scaling out - target communities</a:t>
            </a: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685800" y="1447800"/>
          <a:ext cx="7848598" cy="4267200"/>
        </p:xfrm>
        <a:graphic>
          <a:graphicData uri="http://schemas.openxmlformats.org/drawingml/2006/table">
            <a:tbl>
              <a:tblPr/>
              <a:tblGrid>
                <a:gridCol w="1965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Country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2010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2012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Ethiopia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Kenya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Tanzania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Malawi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Mozambique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85800" y="1371600"/>
          <a:ext cx="7848598" cy="4267200"/>
        </p:xfrm>
        <a:graphic>
          <a:graphicData uri="http://schemas.openxmlformats.org/drawingml/2006/table">
            <a:tbl>
              <a:tblPr/>
              <a:tblGrid>
                <a:gridCol w="1965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6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Country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2010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2012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Ethiopia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Kenya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Tanzania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Malawi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Mozambique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+98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dirty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31198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Adopters by country, households</a:t>
            </a:r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idx="1"/>
          </p:nvPr>
        </p:nvGraphicFramePr>
        <p:xfrm>
          <a:off x="381000" y="1295400"/>
          <a:ext cx="8153397" cy="495300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64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Year</a:t>
                      </a:r>
                      <a:endParaRPr lang="en-US" sz="2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Ethiopia</a:t>
                      </a:r>
                      <a:endParaRPr lang="en-US" sz="2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Kenya</a:t>
                      </a:r>
                      <a:endParaRPr lang="en-US" sz="2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Tanzania</a:t>
                      </a:r>
                      <a:endParaRPr lang="en-US" sz="2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Malawi</a:t>
                      </a:r>
                      <a:endParaRPr lang="en-US" sz="2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err="1"/>
                        <a:t>Moz</a:t>
                      </a:r>
                      <a:endParaRPr lang="en-US" sz="2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Total</a:t>
                      </a:r>
                      <a:endParaRPr lang="en-US" sz="2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2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1,200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1,000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1,000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900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900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5,000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3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2,160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1,800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1,800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1,620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1,620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9,000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4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3,888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3,240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3,240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2,916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2,916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16,200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5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6,998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5,832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5,832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5,249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5,249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29,160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6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12,597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10,498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10,498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9,448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9,448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52,488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7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22,675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18,896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18,896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17,006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17,006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94,478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8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40,815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34,012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34,012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30,611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30,611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170,061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9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73,466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61,222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61,222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55,100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55,100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306,110</a:t>
                      </a:r>
                      <a:endParaRPr lang="en-US" sz="2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132,240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110,200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110,200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99,180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99,180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550,998</a:t>
                      </a:r>
                      <a:endParaRPr lang="en-US" sz="2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6254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513"/>
            <a:ext cx="8229600" cy="1446550"/>
          </a:xfrm>
        </p:spPr>
        <p:txBody>
          <a:bodyPr/>
          <a:lstStyle/>
          <a:p>
            <a:r>
              <a:rPr lang="en-US" dirty="0"/>
              <a:t>Technology adoption,</a:t>
            </a:r>
            <a:r>
              <a:rPr lang="en-US" baseline="0" dirty="0"/>
              <a:t> households</a:t>
            </a:r>
            <a:br>
              <a:rPr lang="en-US" baseline="0" dirty="0"/>
            </a:b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762000" y="1524000"/>
          <a:ext cx="77724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6527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5">
            <a:extLst>
              <a:ext uri="{FF2B5EF4-FFF2-40B4-BE49-F238E27FC236}">
                <a16:creationId xmlns:a16="http://schemas.microsoft.com/office/drawing/2014/main" id="{52FD5E7C-655A-FB45-A040-50FEDFC90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6381750"/>
            <a:ext cx="918051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1">
            <a:extLst>
              <a:ext uri="{FF2B5EF4-FFF2-40B4-BE49-F238E27FC236}">
                <a16:creationId xmlns:a16="http://schemas.microsoft.com/office/drawing/2014/main" id="{3B7E3235-73AA-6C46-9199-A77D199356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6975" y="-27384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3200" dirty="0"/>
              <a:t>The problem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699461-5AC9-B349-8164-D573D2BD47E6}"/>
              </a:ext>
            </a:extLst>
          </p:cNvPr>
          <p:cNvSpPr txBox="1"/>
          <p:nvPr/>
        </p:nvSpPr>
        <p:spPr>
          <a:xfrm>
            <a:off x="3953505" y="1616027"/>
            <a:ext cx="212213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Low yielding rainfed systems, low return to </a:t>
            </a:r>
            <a:r>
              <a:rPr lang="en-US" sz="1600" dirty="0" err="1"/>
              <a:t>labour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22C31C-392C-0C46-BA7D-EA058804440E}"/>
              </a:ext>
            </a:extLst>
          </p:cNvPr>
          <p:cNvSpPr txBox="1"/>
          <p:nvPr/>
        </p:nvSpPr>
        <p:spPr>
          <a:xfrm>
            <a:off x="6509846" y="3776268"/>
            <a:ext cx="187158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Crop production confined to the rainy season</a:t>
            </a:r>
          </a:p>
        </p:txBody>
      </p: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37CA08BA-54F1-214D-A8BD-C2A2DD9FB314}"/>
              </a:ext>
            </a:extLst>
          </p:cNvPr>
          <p:cNvCxnSpPr>
            <a:cxnSpLocks/>
            <a:stCxn id="12" idx="3"/>
            <a:endCxn id="13" idx="0"/>
          </p:cNvCxnSpPr>
          <p:nvPr/>
        </p:nvCxnSpPr>
        <p:spPr>
          <a:xfrm>
            <a:off x="6075641" y="2031526"/>
            <a:ext cx="1369999" cy="1744742"/>
          </a:xfrm>
          <a:prstGeom prst="curvedConnector2">
            <a:avLst/>
          </a:prstGeom>
          <a:ln>
            <a:solidFill>
              <a:srgbClr val="304A1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E647105-13C4-3244-A1DA-A7C16E92E515}"/>
              </a:ext>
            </a:extLst>
          </p:cNvPr>
          <p:cNvSpPr txBox="1"/>
          <p:nvPr/>
        </p:nvSpPr>
        <p:spPr>
          <a:xfrm>
            <a:off x="6156176" y="2446563"/>
            <a:ext cx="214737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Medium to high climate variability, high vulnerability, high risk aversion , and lack of </a:t>
            </a:r>
            <a:r>
              <a:rPr lang="en-US" sz="1200" i="1" dirty="0" err="1"/>
              <a:t>labour</a:t>
            </a:r>
            <a:endParaRPr lang="en-US" sz="12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9845EA-D952-6541-8CFA-26F050B879E2}"/>
              </a:ext>
            </a:extLst>
          </p:cNvPr>
          <p:cNvSpPr txBox="1"/>
          <p:nvPr/>
        </p:nvSpPr>
        <p:spPr>
          <a:xfrm>
            <a:off x="1756698" y="3776267"/>
            <a:ext cx="187158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Strong need to sell crops at harvest time</a:t>
            </a:r>
          </a:p>
        </p:txBody>
      </p: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1FC0F418-1D6F-DD48-8426-97C05272E701}"/>
              </a:ext>
            </a:extLst>
          </p:cNvPr>
          <p:cNvCxnSpPr/>
          <p:nvPr/>
        </p:nvCxnSpPr>
        <p:spPr>
          <a:xfrm rot="10800000" flipV="1">
            <a:off x="3628286" y="4229050"/>
            <a:ext cx="2881560" cy="8881"/>
          </a:xfrm>
          <a:prstGeom prst="curvedConnector3">
            <a:avLst/>
          </a:prstGeom>
          <a:ln>
            <a:solidFill>
              <a:srgbClr val="304A1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4A1661A-3F68-B640-96BA-737BC7A734F4}"/>
              </a:ext>
            </a:extLst>
          </p:cNvPr>
          <p:cNvSpPr txBox="1"/>
          <p:nvPr/>
        </p:nvSpPr>
        <p:spPr>
          <a:xfrm>
            <a:off x="4348986" y="4004991"/>
            <a:ext cx="144078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Seasonal poverty &amp; malnutrition</a:t>
            </a:r>
          </a:p>
        </p:txBody>
      </p: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B4AF335E-7434-5246-9CDD-4F1FD1FF079E}"/>
              </a:ext>
            </a:extLst>
          </p:cNvPr>
          <p:cNvCxnSpPr>
            <a:cxnSpLocks/>
            <a:endCxn id="12" idx="1"/>
          </p:cNvCxnSpPr>
          <p:nvPr/>
        </p:nvCxnSpPr>
        <p:spPr>
          <a:xfrm rot="5400000" flipH="1" flipV="1">
            <a:off x="2450628" y="2273391"/>
            <a:ext cx="1744741" cy="1261013"/>
          </a:xfrm>
          <a:prstGeom prst="curvedConnector2">
            <a:avLst/>
          </a:prstGeom>
          <a:ln>
            <a:solidFill>
              <a:srgbClr val="304A1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530509B-F479-DC42-9897-027BD16840E5}"/>
              </a:ext>
            </a:extLst>
          </p:cNvPr>
          <p:cNvSpPr txBox="1"/>
          <p:nvPr/>
        </p:nvSpPr>
        <p:spPr>
          <a:xfrm>
            <a:off x="2121291" y="2456195"/>
            <a:ext cx="168120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Weak institutions, low prices, high costs, lack of the right inputs at the right time in the right place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6F97CE-71EB-054E-858D-0820CFB50B05}"/>
              </a:ext>
            </a:extLst>
          </p:cNvPr>
          <p:cNvSpPr txBox="1"/>
          <p:nvPr/>
        </p:nvSpPr>
        <p:spPr>
          <a:xfrm>
            <a:off x="3862657" y="2619221"/>
            <a:ext cx="23042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/>
              <a:t>Lack of incentives &amp; capacity to invest in costly&amp; uncertain technologies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E1F18D-580A-8B4F-8B48-30209A731169}"/>
              </a:ext>
            </a:extLst>
          </p:cNvPr>
          <p:cNvSpPr txBox="1"/>
          <p:nvPr/>
        </p:nvSpPr>
        <p:spPr>
          <a:xfrm>
            <a:off x="89900" y="746701"/>
            <a:ext cx="2825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800000"/>
                </a:solidFill>
              </a:rPr>
              <a:t>Market failure and lack of enabling institutions support the idea of empowering communities along economic corridors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14F45F-79F6-C846-80B1-63A3637B0745}"/>
              </a:ext>
            </a:extLst>
          </p:cNvPr>
          <p:cNvSpPr txBox="1"/>
          <p:nvPr/>
        </p:nvSpPr>
        <p:spPr>
          <a:xfrm>
            <a:off x="6509846" y="1277178"/>
            <a:ext cx="2526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800000"/>
                </a:solidFill>
              </a:rPr>
              <a:t>SI increased food availability though smaller farms and large households likely to remain food insecure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7865A2E-6D22-CD44-A669-7AFA47257FFA}"/>
              </a:ext>
            </a:extLst>
          </p:cNvPr>
          <p:cNvGrpSpPr/>
          <p:nvPr/>
        </p:nvGrpSpPr>
        <p:grpSpPr>
          <a:xfrm>
            <a:off x="179512" y="438536"/>
            <a:ext cx="8370455" cy="5392570"/>
            <a:chOff x="179512" y="438536"/>
            <a:chExt cx="8370455" cy="53925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34D853D-B890-6043-BA75-90C87C0D670F}"/>
                </a:ext>
              </a:extLst>
            </p:cNvPr>
            <p:cNvSpPr txBox="1"/>
            <p:nvPr/>
          </p:nvSpPr>
          <p:spPr>
            <a:xfrm>
              <a:off x="179512" y="1754232"/>
              <a:ext cx="1941778" cy="73866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Policy; collective action through IPs; CGS to initiate scaling</a:t>
              </a:r>
            </a:p>
          </p:txBody>
        </p:sp>
        <p:cxnSp>
          <p:nvCxnSpPr>
            <p:cNvPr id="24" name="Curved Connector 23">
              <a:extLst>
                <a:ext uri="{FF2B5EF4-FFF2-40B4-BE49-F238E27FC236}">
                  <a16:creationId xmlns:a16="http://schemas.microsoft.com/office/drawing/2014/main" id="{8EF9D104-B2B4-E04F-BE30-DB8C79349AEF}"/>
                </a:ext>
              </a:extLst>
            </p:cNvPr>
            <p:cNvCxnSpPr>
              <a:cxnSpLocks/>
              <a:stCxn id="16" idx="1"/>
              <a:endCxn id="23" idx="2"/>
            </p:cNvCxnSpPr>
            <p:nvPr/>
          </p:nvCxnSpPr>
          <p:spPr>
            <a:xfrm rot="10800000">
              <a:off x="1150402" y="2492896"/>
              <a:ext cx="606297" cy="1698870"/>
            </a:xfrm>
            <a:prstGeom prst="curvedConnector2">
              <a:avLst/>
            </a:prstGeom>
            <a:ln>
              <a:solidFill>
                <a:srgbClr val="304A1E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77B694C-4789-7141-9EC9-323869101D4E}"/>
                </a:ext>
              </a:extLst>
            </p:cNvPr>
            <p:cNvSpPr txBox="1"/>
            <p:nvPr/>
          </p:nvSpPr>
          <p:spPr>
            <a:xfrm>
              <a:off x="6402158" y="438536"/>
              <a:ext cx="2147809" cy="73866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Working with CA and farmers’ resources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Seed systems</a:t>
              </a:r>
            </a:p>
          </p:txBody>
        </p:sp>
        <p:cxnSp>
          <p:nvCxnSpPr>
            <p:cNvPr id="28" name="Curved Connector 27">
              <a:extLst>
                <a:ext uri="{FF2B5EF4-FFF2-40B4-BE49-F238E27FC236}">
                  <a16:creationId xmlns:a16="http://schemas.microsoft.com/office/drawing/2014/main" id="{3799D2F1-669D-8149-9917-C718DA40D081}"/>
                </a:ext>
              </a:extLst>
            </p:cNvPr>
            <p:cNvCxnSpPr>
              <a:cxnSpLocks/>
              <a:stCxn id="12" idx="0"/>
              <a:endCxn id="27" idx="1"/>
            </p:cNvCxnSpPr>
            <p:nvPr/>
          </p:nvCxnSpPr>
          <p:spPr>
            <a:xfrm rot="5400000" flipH="1" flipV="1">
              <a:off x="5304286" y="518156"/>
              <a:ext cx="808159" cy="1387585"/>
            </a:xfrm>
            <a:prstGeom prst="curvedConnector2">
              <a:avLst/>
            </a:prstGeom>
            <a:ln>
              <a:solidFill>
                <a:srgbClr val="304A1E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9662C7F-59D6-DF45-A175-A09AEB88F678}"/>
                </a:ext>
              </a:extLst>
            </p:cNvPr>
            <p:cNvSpPr txBox="1"/>
            <p:nvPr/>
          </p:nvSpPr>
          <p:spPr>
            <a:xfrm>
              <a:off x="4491465" y="5092442"/>
              <a:ext cx="1584176" cy="73866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Diversification into cash crops and livestock</a:t>
              </a:r>
            </a:p>
          </p:txBody>
        </p:sp>
        <p:cxnSp>
          <p:nvCxnSpPr>
            <p:cNvPr id="32" name="Curved Connector 31">
              <a:extLst>
                <a:ext uri="{FF2B5EF4-FFF2-40B4-BE49-F238E27FC236}">
                  <a16:creationId xmlns:a16="http://schemas.microsoft.com/office/drawing/2014/main" id="{EBF14C16-5EFE-D44F-825F-12383A0A7E18}"/>
                </a:ext>
              </a:extLst>
            </p:cNvPr>
            <p:cNvCxnSpPr>
              <a:stCxn id="13" idx="2"/>
              <a:endCxn id="31" idx="3"/>
            </p:cNvCxnSpPr>
            <p:nvPr/>
          </p:nvCxnSpPr>
          <p:spPr>
            <a:xfrm rot="5400000">
              <a:off x="6297383" y="4385524"/>
              <a:ext cx="854509" cy="1297991"/>
            </a:xfrm>
            <a:prstGeom prst="curvedConnector2">
              <a:avLst/>
            </a:prstGeom>
            <a:ln>
              <a:solidFill>
                <a:srgbClr val="304A1E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05B0A14-B889-0B49-976E-6C6AB272301C}"/>
              </a:ext>
            </a:extLst>
          </p:cNvPr>
          <p:cNvSpPr txBox="1"/>
          <p:nvPr/>
        </p:nvSpPr>
        <p:spPr>
          <a:xfrm>
            <a:off x="1150402" y="5059639"/>
            <a:ext cx="3229183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800000"/>
                </a:solidFill>
              </a:rPr>
              <a:t>Large diversity of household situations, significant trade-offs between limited resources (</a:t>
            </a:r>
            <a:r>
              <a:rPr lang="en-US" sz="1400" i="1" dirty="0" err="1">
                <a:solidFill>
                  <a:srgbClr val="800000"/>
                </a:solidFill>
              </a:rPr>
              <a:t>labour</a:t>
            </a:r>
            <a:r>
              <a:rPr lang="en-US" sz="1400" i="1" dirty="0">
                <a:solidFill>
                  <a:srgbClr val="800000"/>
                </a:solidFill>
              </a:rPr>
              <a:t>, cash, land, biomass); need for diversification of livelihoods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</p:spPr>
        <p:txBody>
          <a:bodyPr/>
          <a:lstStyle/>
          <a:p>
            <a:pPr algn="ctr"/>
            <a:r>
              <a:rPr lang="en-US" dirty="0"/>
              <a:t>Scaling up/out strategies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1207532"/>
            <a:ext cx="4495800" cy="461665"/>
          </a:xfrm>
        </p:spPr>
        <p:txBody>
          <a:bodyPr/>
          <a:lstStyle/>
          <a:p>
            <a:r>
              <a:rPr lang="en-US" dirty="0">
                <a:solidFill>
                  <a:srgbClr val="0000CC"/>
                </a:solidFill>
              </a:rPr>
              <a:t>By whom?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81000" y="1828800"/>
            <a:ext cx="4040188" cy="4800600"/>
          </a:xfrm>
          <a:solidFill>
            <a:srgbClr val="66FF99"/>
          </a:solidFill>
          <a:ln w="22225">
            <a:solidFill>
              <a:srgbClr val="0000CC"/>
            </a:solidFill>
          </a:ln>
        </p:spPr>
        <p:txBody>
          <a:bodyPr/>
          <a:lstStyle/>
          <a:p>
            <a:r>
              <a:rPr lang="en-US" sz="2600" dirty="0"/>
              <a:t>Seed roadmap</a:t>
            </a:r>
          </a:p>
          <a:p>
            <a:r>
              <a:rPr lang="en-US" sz="2600" dirty="0"/>
              <a:t>Partner NGOs</a:t>
            </a:r>
          </a:p>
          <a:p>
            <a:r>
              <a:rPr lang="en-US" sz="2600" dirty="0"/>
              <a:t>Partner extension systems</a:t>
            </a:r>
          </a:p>
          <a:p>
            <a:r>
              <a:rPr lang="en-US" sz="2600" dirty="0"/>
              <a:t>Partner seed companies</a:t>
            </a:r>
          </a:p>
          <a:p>
            <a:r>
              <a:rPr lang="en-US" sz="2600" dirty="0"/>
              <a:t>Partner farmer organizations</a:t>
            </a:r>
          </a:p>
          <a:p>
            <a:r>
              <a:rPr lang="en-US" sz="2600" dirty="0"/>
              <a:t>CBOs</a:t>
            </a:r>
          </a:p>
          <a:p>
            <a:r>
              <a:rPr lang="en-US" sz="2600" dirty="0"/>
              <a:t>etc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1242457"/>
            <a:ext cx="4498975" cy="461665"/>
          </a:xfrm>
        </p:spPr>
        <p:txBody>
          <a:bodyPr/>
          <a:lstStyle/>
          <a:p>
            <a:r>
              <a:rPr lang="en-US" dirty="0">
                <a:solidFill>
                  <a:srgbClr val="0000CC"/>
                </a:solidFill>
              </a:rPr>
              <a:t>How?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1828801"/>
            <a:ext cx="4114800" cy="4800599"/>
          </a:xfrm>
          <a:solidFill>
            <a:srgbClr val="FFCCCC"/>
          </a:solidFill>
          <a:ln>
            <a:solidFill>
              <a:srgbClr val="0000CC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/>
              <a:t>Participatory action  research with farmers</a:t>
            </a:r>
          </a:p>
          <a:p>
            <a:r>
              <a:rPr lang="en-US" dirty="0"/>
              <a:t>Innovation platforms</a:t>
            </a:r>
          </a:p>
          <a:p>
            <a:r>
              <a:rPr lang="en-US" dirty="0"/>
              <a:t>Farmer to farmer exchange – farmer champions</a:t>
            </a:r>
          </a:p>
          <a:p>
            <a:r>
              <a:rPr lang="en-US" dirty="0"/>
              <a:t>Demonstrations</a:t>
            </a:r>
          </a:p>
          <a:p>
            <a:r>
              <a:rPr lang="en-US" dirty="0"/>
              <a:t>Farmer field days</a:t>
            </a:r>
          </a:p>
          <a:p>
            <a:r>
              <a:rPr lang="en-US" dirty="0"/>
              <a:t>Farmer groups</a:t>
            </a:r>
          </a:p>
          <a:p>
            <a:r>
              <a:rPr lang="en-US" dirty="0"/>
              <a:t>Trial packs </a:t>
            </a:r>
          </a:p>
          <a:p>
            <a:r>
              <a:rPr lang="en-US" dirty="0"/>
              <a:t>ICT (Radio, TV, etc)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5860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9441"/>
          </a:xfrm>
        </p:spPr>
        <p:txBody>
          <a:bodyPr/>
          <a:lstStyle/>
          <a:p>
            <a:pPr algn="ctr"/>
            <a:r>
              <a:rPr lang="en-US" dirty="0"/>
              <a:t>What to scale up/out?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990600"/>
            <a:ext cx="4040188" cy="461665"/>
          </a:xfrm>
        </p:spPr>
        <p:txBody>
          <a:bodyPr/>
          <a:lstStyle/>
          <a:p>
            <a:r>
              <a:rPr lang="en-US" dirty="0">
                <a:solidFill>
                  <a:srgbClr val="0000CC"/>
                </a:solidFill>
              </a:rPr>
              <a:t>Promising new varieties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524000"/>
            <a:ext cx="4040188" cy="26776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Maize hybrids</a:t>
            </a:r>
          </a:p>
          <a:p>
            <a:r>
              <a:rPr lang="en-US" dirty="0"/>
              <a:t>Maize OPVs</a:t>
            </a:r>
          </a:p>
          <a:p>
            <a:r>
              <a:rPr lang="en-US" dirty="0" err="1"/>
              <a:t>Pigeonpea</a:t>
            </a:r>
            <a:r>
              <a:rPr lang="en-US" dirty="0"/>
              <a:t> varieties</a:t>
            </a:r>
          </a:p>
          <a:p>
            <a:r>
              <a:rPr lang="en-US" dirty="0"/>
              <a:t>Soybean varieties</a:t>
            </a:r>
          </a:p>
          <a:p>
            <a:r>
              <a:rPr lang="en-US" dirty="0"/>
              <a:t>Bean varieties</a:t>
            </a:r>
          </a:p>
          <a:p>
            <a:r>
              <a:rPr lang="en-US" dirty="0"/>
              <a:t>Groundnut varieties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066800"/>
            <a:ext cx="4724400" cy="461665"/>
          </a:xfrm>
        </p:spPr>
        <p:txBody>
          <a:bodyPr/>
          <a:lstStyle/>
          <a:p>
            <a:r>
              <a:rPr lang="en-US" dirty="0">
                <a:solidFill>
                  <a:srgbClr val="0000CC"/>
                </a:solidFill>
              </a:rPr>
              <a:t> CA components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5800" y="1600201"/>
            <a:ext cx="4876800" cy="3124200"/>
          </a:xfrm>
        </p:spPr>
        <p:txBody>
          <a:bodyPr>
            <a:normAutofit fontScale="92500"/>
          </a:bodyPr>
          <a:lstStyle/>
          <a:p>
            <a:r>
              <a:rPr lang="en-US" dirty="0"/>
              <a:t>Planting system (spacing etc)</a:t>
            </a:r>
          </a:p>
          <a:p>
            <a:r>
              <a:rPr lang="en-US" dirty="0"/>
              <a:t>Fertilizer application</a:t>
            </a:r>
          </a:p>
          <a:p>
            <a:r>
              <a:rPr lang="en-US" dirty="0"/>
              <a:t>Weed control</a:t>
            </a:r>
          </a:p>
          <a:p>
            <a:r>
              <a:rPr lang="en-US" dirty="0"/>
              <a:t>Soil &amp; water management</a:t>
            </a:r>
          </a:p>
          <a:p>
            <a:r>
              <a:rPr lang="en-US" dirty="0"/>
              <a:t>Legume rotations/ intercropping</a:t>
            </a:r>
          </a:p>
          <a:p>
            <a:r>
              <a:rPr lang="en-US" dirty="0"/>
              <a:t>Minimum tillage (?)</a:t>
            </a:r>
          </a:p>
          <a:p>
            <a:r>
              <a:rPr lang="en-US" dirty="0"/>
              <a:t>Residue retention(?)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304800" y="4419600"/>
            <a:ext cx="6629400" cy="223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Arial Narrow" pitchFamily="34" charset="0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Institutional</a:t>
            </a:r>
            <a:r>
              <a:rPr kumimoji="0" lang="en-US" sz="2400" b="1" i="0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innovations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i="0" kern="0" dirty="0">
                <a:latin typeface="+mn-lt"/>
              </a:rPr>
              <a:t>Farmer targeting tools (typologies)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i="0" kern="0" dirty="0">
                <a:latin typeface="+mn-lt"/>
              </a:rPr>
              <a:t>Farmer marketing groups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i="0" kern="0" dirty="0">
                <a:latin typeface="+mn-lt"/>
              </a:rPr>
              <a:t>Link to credit and insurance providers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i="0" kern="0" dirty="0">
                <a:latin typeface="+mn-lt"/>
              </a:rPr>
              <a:t>Post-harvest practices</a:t>
            </a:r>
          </a:p>
        </p:txBody>
      </p:sp>
    </p:spTree>
    <p:extLst>
      <p:ext uri="{BB962C8B-B14F-4D97-AF65-F5344CB8AC3E}">
        <p14:creationId xmlns:p14="http://schemas.microsoft.com/office/powerpoint/2010/main" val="8189519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9441"/>
          </a:xfrm>
        </p:spPr>
        <p:txBody>
          <a:bodyPr/>
          <a:lstStyle/>
          <a:p>
            <a:pPr algn="ctr"/>
            <a:r>
              <a:rPr lang="en-US" dirty="0"/>
              <a:t>Pathway for CA technologies</a:t>
            </a:r>
          </a:p>
        </p:txBody>
      </p:sp>
      <p:sp>
        <p:nvSpPr>
          <p:cNvPr id="28" name="Content Placeholder 27"/>
          <p:cNvSpPr>
            <a:spLocks noGrp="1"/>
          </p:cNvSpPr>
          <p:nvPr>
            <p:ph sz="half" idx="2"/>
          </p:nvPr>
        </p:nvSpPr>
        <p:spPr>
          <a:xfrm>
            <a:off x="228600" y="1676400"/>
            <a:ext cx="4572000" cy="6814173"/>
          </a:xfrm>
        </p:spPr>
        <p:txBody>
          <a:bodyPr/>
          <a:lstStyle/>
          <a:p>
            <a:r>
              <a:rPr lang="en-US" dirty="0"/>
              <a:t>Identify key entry points</a:t>
            </a:r>
          </a:p>
          <a:p>
            <a:r>
              <a:rPr lang="en-US" dirty="0"/>
              <a:t>Expected returns (profitability and risk)</a:t>
            </a:r>
          </a:p>
          <a:p>
            <a:r>
              <a:rPr lang="en-US" dirty="0"/>
              <a:t>Market access/linkages</a:t>
            </a:r>
          </a:p>
          <a:p>
            <a:r>
              <a:rPr lang="en-US" dirty="0"/>
              <a:t>Adoptability</a:t>
            </a:r>
          </a:p>
          <a:p>
            <a:r>
              <a:rPr lang="en-US" dirty="0"/>
              <a:t>Build on existing farmer knowledge</a:t>
            </a:r>
          </a:p>
          <a:p>
            <a:r>
              <a:rPr lang="en-US" dirty="0"/>
              <a:t>Opportunity cost of land and labor</a:t>
            </a:r>
          </a:p>
          <a:p>
            <a:r>
              <a:rPr lang="en-US" dirty="0"/>
              <a:t>Engage local partners </a:t>
            </a:r>
          </a:p>
          <a:p>
            <a:r>
              <a:rPr lang="en-US" b="1" dirty="0">
                <a:solidFill>
                  <a:srgbClr val="0000CC"/>
                </a:solidFill>
              </a:rPr>
              <a:t>Differentiated strategy for different sites</a:t>
            </a:r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3"/>
          </p:nvPr>
        </p:nvSpPr>
        <p:spPr>
          <a:xfrm>
            <a:off x="304800" y="1219200"/>
            <a:ext cx="4041775" cy="461665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Guiding principles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600200"/>
            <a:ext cx="434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996851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CC7022-3CEA-0641-B36B-C4B8D4CF0959}"/>
              </a:ext>
            </a:extLst>
          </p:cNvPr>
          <p:cNvSpPr txBox="1"/>
          <p:nvPr/>
        </p:nvSpPr>
        <p:spPr>
          <a:xfrm>
            <a:off x="3650" y="27856"/>
            <a:ext cx="3262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Impact: Crop yields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322244-DF88-C444-8404-07C688FCCC4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12" r="5195" b="4295"/>
          <a:stretch/>
        </p:blipFill>
        <p:spPr>
          <a:xfrm>
            <a:off x="0" y="836712"/>
            <a:ext cx="9024658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8651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F8AF185C-0455-CF4B-AF98-55E6B13F4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120650"/>
            <a:ext cx="9144000" cy="852488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ZW" altLang="en-US" sz="2800" b="0" dirty="0">
                <a:solidFill>
                  <a:schemeClr val="tx1"/>
                </a:solidFill>
              </a:rPr>
              <a:t>Impact: Gender Integration to R4D activities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C3A2960-DAA5-F944-9890-5F1E5261EC5A}"/>
              </a:ext>
            </a:extLst>
          </p:cNvPr>
          <p:cNvSpPr txBox="1">
            <a:spLocks/>
          </p:cNvSpPr>
          <p:nvPr/>
        </p:nvSpPr>
        <p:spPr bwMode="auto">
          <a:xfrm>
            <a:off x="0" y="977195"/>
            <a:ext cx="8909943" cy="324389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2400" b="1" dirty="0">
                <a:solidFill>
                  <a:schemeClr val="tx1"/>
                </a:solidFill>
              </a:rPr>
              <a:t>What was achieved:</a:t>
            </a: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Leadership and coordination skills for GFP strengthened</a:t>
            </a: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Identification of core activities for gender integration</a:t>
            </a: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Development of M&amp;E Indicators</a:t>
            </a: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Gender capacity strengthening strategy developed by ARC</a:t>
            </a: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Gender in Communication</a:t>
            </a:r>
          </a:p>
          <a:p>
            <a:pPr marL="457200" indent="-457200" algn="l">
              <a:buFont typeface="Wingdings" panose="05000000000000000000" pitchFamily="2" charset="2"/>
              <a:buChar char="Ø"/>
              <a:defRPr/>
            </a:pPr>
            <a:endParaRPr lang="en-US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16A7D10E-5FED-7142-9AC9-2288E17F1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207287"/>
            <a:ext cx="91440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1">
            <a:extLst>
              <a:ext uri="{FF2B5EF4-FFF2-40B4-BE49-F238E27FC236}">
                <a16:creationId xmlns:a16="http://schemas.microsoft.com/office/drawing/2014/main" id="{B37EEA37-D28A-1444-95AC-6D5604FBC749}"/>
              </a:ext>
            </a:extLst>
          </p:cNvPr>
          <p:cNvGrpSpPr>
            <a:grpSpLocks/>
          </p:cNvGrpSpPr>
          <p:nvPr/>
        </p:nvGrpSpPr>
        <p:grpSpPr bwMode="auto">
          <a:xfrm>
            <a:off x="1" y="0"/>
            <a:ext cx="9144000" cy="5753160"/>
            <a:chOff x="1" y="0"/>
            <a:chExt cx="9144000" cy="5753160"/>
          </a:xfrm>
        </p:grpSpPr>
        <p:pic>
          <p:nvPicPr>
            <p:cNvPr id="24579" name="Picture 2">
              <a:extLst>
                <a:ext uri="{FF2B5EF4-FFF2-40B4-BE49-F238E27FC236}">
                  <a16:creationId xmlns:a16="http://schemas.microsoft.com/office/drawing/2014/main" id="{76E2B933-2BE8-9940-9E41-6B856C26E5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83" t="2254"/>
            <a:stretch>
              <a:fillRect/>
            </a:stretch>
          </p:blipFill>
          <p:spPr bwMode="auto">
            <a:xfrm>
              <a:off x="34925" y="1412875"/>
              <a:ext cx="4724400" cy="3382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34820" name="Picture 7">
              <a:extLst>
                <a:ext uri="{FF2B5EF4-FFF2-40B4-BE49-F238E27FC236}">
                  <a16:creationId xmlns:a16="http://schemas.microsoft.com/office/drawing/2014/main" id="{224FAD89-A63C-6440-B9B8-7C2DDE0B3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575" y="1370013"/>
              <a:ext cx="4087813" cy="3548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21" name="Title 1">
              <a:extLst>
                <a:ext uri="{FF2B5EF4-FFF2-40B4-BE49-F238E27FC236}">
                  <a16:creationId xmlns:a16="http://schemas.microsoft.com/office/drawing/2014/main" id="{A768999E-9157-3349-B122-6EEB0BAC692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" y="0"/>
              <a:ext cx="9144000" cy="935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i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ZW" altLang="en-US" sz="2800" dirty="0"/>
                <a:t>Impact: Financial benefits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en-ZW" altLang="en-US" sz="2800" dirty="0"/>
            </a:p>
          </p:txBody>
        </p:sp>
        <p:sp>
          <p:nvSpPr>
            <p:cNvPr id="34822" name="TextBox 7">
              <a:extLst>
                <a:ext uri="{FF2B5EF4-FFF2-40B4-BE49-F238E27FC236}">
                  <a16:creationId xmlns:a16="http://schemas.microsoft.com/office/drawing/2014/main" id="{7C3100AA-6FF9-A648-8E2D-CFD2A64CAE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825" y="5353050"/>
              <a:ext cx="86502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i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en-US" altLang="en-US" sz="2000" dirty="0"/>
                <a:t>With larger benefits when multiple innovations are adopted</a:t>
              </a:r>
              <a:endParaRPr lang="en-AU" altLang="en-US" sz="2000" dirty="0"/>
            </a:p>
          </p:txBody>
        </p:sp>
      </p:grpSp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093C62D4-9842-F347-A017-AEE4021EC9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6632"/>
            <a:ext cx="6408738" cy="457200"/>
          </a:xfrm>
        </p:spPr>
        <p:txBody>
          <a:bodyPr/>
          <a:lstStyle/>
          <a:p>
            <a:pPr algn="l"/>
            <a:r>
              <a:rPr lang="en-AU" altLang="en-US" sz="2800" b="0" dirty="0">
                <a:solidFill>
                  <a:schemeClr val="tx1"/>
                </a:solidFill>
              </a:rPr>
              <a:t>Lessons on SI from SIMLESA</a:t>
            </a:r>
            <a:endParaRPr lang="en-US" altLang="en-US" sz="2800" b="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466352-54F0-C74F-8571-2278A50CCA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504" y="764704"/>
            <a:ext cx="9036496" cy="5040560"/>
          </a:xfrm>
        </p:spPr>
        <p:txBody>
          <a:bodyPr/>
          <a:lstStyle/>
          <a:p>
            <a:pPr marL="273050" indent="-258763" algn="l">
              <a:buFont typeface="Arial" panose="020B0604020202020204" pitchFamily="34" charset="0"/>
              <a:buChar char="•"/>
              <a:defRPr/>
            </a:pPr>
            <a:r>
              <a:rPr lang="en-AU" altLang="en-US" sz="2000" dirty="0">
                <a:solidFill>
                  <a:schemeClr val="tx1"/>
                </a:solidFill>
              </a:rPr>
              <a:t>Systems research &amp; development – beyond disciplinary components; </a:t>
            </a:r>
          </a:p>
          <a:p>
            <a:pPr marL="300038" lvl="1" indent="-285750" algn="l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Large diversity of circumstances affecting feasible SI options within and across regions and countries;</a:t>
            </a:r>
          </a:p>
          <a:p>
            <a:pPr marL="300038" lvl="1" indent="-285750" algn="l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Benefits and trade-off of alternative interventions determine scaling options;</a:t>
            </a:r>
          </a:p>
          <a:p>
            <a:pPr marL="300038" lvl="1" indent="-285750" algn="l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Combination of field research and modelling analyses assessing SI contributions to yield and risk management;</a:t>
            </a:r>
          </a:p>
          <a:p>
            <a:pPr marL="300038" lvl="1" indent="-285750" algn="l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Difficulty by NARS understanding the implications of risk in the adoption of SI;</a:t>
            </a:r>
          </a:p>
          <a:p>
            <a:pPr marL="300038" lvl="1" indent="-285750" algn="l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The need to avoid intensification without sustainability i.e. the risk of unsustainable intensification;</a:t>
            </a:r>
          </a:p>
          <a:p>
            <a:pPr marL="300038" lvl="1" indent="-285750" algn="l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Understanding diversity to fine tune targeting at multiple levels, e.g. field, farm, community, country;</a:t>
            </a:r>
          </a:p>
          <a:p>
            <a:pPr marL="300038" lvl="1" indent="-285750" algn="l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The value of multilevel consultation in participatory approaches;</a:t>
            </a:r>
          </a:p>
          <a:p>
            <a:pPr marL="300038" lvl="1" indent="-285750" algn="l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The value of diversity of partnerships and disciplines.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81F1DF4-F046-0849-996F-4DA73197F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6632"/>
            <a:ext cx="6408738" cy="457200"/>
          </a:xfrm>
        </p:spPr>
        <p:txBody>
          <a:bodyPr/>
          <a:lstStyle/>
          <a:p>
            <a:pPr algn="l"/>
            <a:r>
              <a:rPr lang="en-AU" altLang="en-US" sz="2800" b="0" dirty="0">
                <a:solidFill>
                  <a:schemeClr val="tx1"/>
                </a:solidFill>
              </a:rPr>
              <a:t>Missed opportunities</a:t>
            </a:r>
            <a:endParaRPr lang="en-US" altLang="en-US" sz="2800" b="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EF37C7-E5DF-884D-A56B-545B97D036F1}"/>
              </a:ext>
            </a:extLst>
          </p:cNvPr>
          <p:cNvSpPr txBox="1"/>
          <p:nvPr/>
        </p:nvSpPr>
        <p:spPr>
          <a:xfrm>
            <a:off x="0" y="908720"/>
            <a:ext cx="892899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lvl="2" indent="-342900">
              <a:buFont typeface="Arial" panose="020B0604020202020204" pitchFamily="34" charset="0"/>
              <a:buChar char="•"/>
            </a:pPr>
            <a:r>
              <a:rPr lang="en-AU" sz="2000" dirty="0"/>
              <a:t>Scaling framework and scaling partners available from inception stages</a:t>
            </a:r>
          </a:p>
          <a:p>
            <a:pPr marL="357188" lvl="2" indent="-342900">
              <a:buFont typeface="Arial" panose="020B0604020202020204" pitchFamily="34" charset="0"/>
              <a:buChar char="•"/>
            </a:pPr>
            <a:endParaRPr lang="en-AU" sz="800" dirty="0"/>
          </a:p>
          <a:p>
            <a:pPr marL="357188" lvl="2" indent="-342900">
              <a:buFont typeface="Arial" panose="020B0604020202020204" pitchFamily="34" charset="0"/>
              <a:buChar char="•"/>
            </a:pPr>
            <a:r>
              <a:rPr lang="en-AU" sz="2000" dirty="0"/>
              <a:t>Deepening research on institutional failures, market failures and policy &amp; political failures</a:t>
            </a:r>
          </a:p>
          <a:p>
            <a:pPr marL="357188" lvl="2" indent="-342900">
              <a:buFont typeface="Arial" panose="020B0604020202020204" pitchFamily="34" charset="0"/>
              <a:buChar char="•"/>
            </a:pPr>
            <a:endParaRPr lang="en-AU" sz="800" dirty="0"/>
          </a:p>
          <a:p>
            <a:pPr marL="357188" lvl="2" indent="-342900">
              <a:buFont typeface="Arial" panose="020B0604020202020204" pitchFamily="34" charset="0"/>
              <a:buChar char="•"/>
            </a:pPr>
            <a:r>
              <a:rPr lang="en-AU" sz="2000" dirty="0"/>
              <a:t>Quality field data on soil (the above below ground dilemma, </a:t>
            </a:r>
            <a:r>
              <a:rPr lang="en-AU" sz="2000" i="1" dirty="0"/>
              <a:t>“not seen not considered”</a:t>
            </a:r>
            <a:r>
              <a:rPr lang="en-AU" sz="2000" dirty="0"/>
              <a:t>)</a:t>
            </a:r>
          </a:p>
          <a:p>
            <a:pPr marL="357188" lvl="2" indent="-342900">
              <a:buFont typeface="Arial" panose="020B0604020202020204" pitchFamily="34" charset="0"/>
              <a:buChar char="•"/>
            </a:pPr>
            <a:endParaRPr lang="en-AU" sz="800" dirty="0"/>
          </a:p>
          <a:p>
            <a:pPr marL="357188" lvl="2" indent="-342900">
              <a:buFont typeface="Arial" panose="020B0604020202020204" pitchFamily="34" charset="0"/>
              <a:buChar char="•"/>
            </a:pPr>
            <a:r>
              <a:rPr lang="en-AU" sz="2000" dirty="0"/>
              <a:t>How come SIMLESA and Africa RISING haven’t met before, idem N2Africa, TL3?</a:t>
            </a:r>
          </a:p>
          <a:p>
            <a:pPr marL="357188" lvl="2" indent="-342900">
              <a:buFont typeface="Arial" panose="020B0604020202020204" pitchFamily="34" charset="0"/>
              <a:buChar char="•"/>
            </a:pPr>
            <a:endParaRPr lang="en-AU" sz="800" dirty="0"/>
          </a:p>
          <a:p>
            <a:pPr marL="357188" lvl="2" indent="-342900">
              <a:buFont typeface="Arial" panose="020B0604020202020204" pitchFamily="34" charset="0"/>
              <a:buChar char="•"/>
            </a:pPr>
            <a:r>
              <a:rPr lang="en-AU" sz="2000" dirty="0"/>
              <a:t>Larger effort on crop livestock integration</a:t>
            </a:r>
          </a:p>
          <a:p>
            <a:pPr marL="357188" lvl="2" indent="-342900">
              <a:buFont typeface="Arial" panose="020B0604020202020204" pitchFamily="34" charset="0"/>
              <a:buChar char="•"/>
            </a:pPr>
            <a:endParaRPr lang="en-AU" sz="800" dirty="0"/>
          </a:p>
          <a:p>
            <a:pPr marL="357188" lvl="2" indent="-342900">
              <a:buFont typeface="Arial" panose="020B0604020202020204" pitchFamily="34" charset="0"/>
              <a:buChar char="•"/>
            </a:pPr>
            <a:r>
              <a:rPr lang="en-AU" sz="2000" dirty="0"/>
              <a:t>Timing of data flows into analysis and from analysis into extension and communication systems</a:t>
            </a:r>
          </a:p>
          <a:p>
            <a:pPr marL="357188" lvl="2" indent="-342900">
              <a:buFont typeface="Arial" panose="020B0604020202020204" pitchFamily="34" charset="0"/>
              <a:buChar char="•"/>
            </a:pPr>
            <a:endParaRPr lang="en-AU" sz="800" dirty="0"/>
          </a:p>
          <a:p>
            <a:pPr marL="357188" lvl="2" indent="-342900">
              <a:buFont typeface="Arial" panose="020B0604020202020204" pitchFamily="34" charset="0"/>
              <a:buChar char="•"/>
            </a:pPr>
            <a:r>
              <a:rPr lang="en-AU" sz="2000" b="1" dirty="0"/>
              <a:t>Critical mass on systems analysis, e.g. African Centre of Excellence on Systems Research, located in East Africa with hubs in West and North Africa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48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5E7C9B-0715-3940-9A0D-D7EED6EAEBF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562" y="1995233"/>
            <a:ext cx="7482854" cy="40735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A232E9D-EC7A-7C49-8329-7FD5324A7300}"/>
              </a:ext>
            </a:extLst>
          </p:cNvPr>
          <p:cNvSpPr txBox="1">
            <a:spLocks/>
          </p:cNvSpPr>
          <p:nvPr/>
        </p:nvSpPr>
        <p:spPr bwMode="auto">
          <a:xfrm>
            <a:off x="-32706" y="18805"/>
            <a:ext cx="9144000" cy="74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 dirty="0"/>
              <a:t>SIMLESA III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6B8BB4-8130-DC48-B1C7-A835A46F0708}"/>
              </a:ext>
            </a:extLst>
          </p:cNvPr>
          <p:cNvSpPr txBox="1"/>
          <p:nvPr/>
        </p:nvSpPr>
        <p:spPr>
          <a:xfrm>
            <a:off x="33105" y="580038"/>
            <a:ext cx="9078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Balancing efforts across: incremental and transformational; commodities and livelihoods; field, farm, community, and economic corridor levels </a:t>
            </a:r>
          </a:p>
        </p:txBody>
      </p:sp>
    </p:spTree>
    <p:extLst>
      <p:ext uri="{BB962C8B-B14F-4D97-AF65-F5344CB8AC3E}">
        <p14:creationId xmlns:p14="http://schemas.microsoft.com/office/powerpoint/2010/main" val="3776666418"/>
      </p:ext>
    </p:extLst>
  </p:cSld>
  <p:clrMapOvr>
    <a:masterClrMapping/>
  </p:clrMapOvr>
  <p:transition>
    <p:pull dir="r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Title 1">
            <a:extLst>
              <a:ext uri="{FF2B5EF4-FFF2-40B4-BE49-F238E27FC236}">
                <a16:creationId xmlns:a16="http://schemas.microsoft.com/office/drawing/2014/main" id="{9E57E6A9-F2AD-A64F-A90A-A7FB987BB151}"/>
              </a:ext>
            </a:extLst>
          </p:cNvPr>
          <p:cNvSpPr txBox="1">
            <a:spLocks/>
          </p:cNvSpPr>
          <p:nvPr/>
        </p:nvSpPr>
        <p:spPr bwMode="auto">
          <a:xfrm>
            <a:off x="-32706" y="18805"/>
            <a:ext cx="9144000" cy="74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 dirty="0"/>
              <a:t>SIMLESA III</a:t>
            </a:r>
            <a:endParaRPr lang="en-AU" altLang="en-US" sz="2800" i="1" dirty="0"/>
          </a:p>
        </p:txBody>
      </p:sp>
      <p:grpSp>
        <p:nvGrpSpPr>
          <p:cNvPr id="50183" name="Group 2">
            <a:extLst>
              <a:ext uri="{FF2B5EF4-FFF2-40B4-BE49-F238E27FC236}">
                <a16:creationId xmlns:a16="http://schemas.microsoft.com/office/drawing/2014/main" id="{53B8B944-F560-C948-8247-C7C864828FFE}"/>
              </a:ext>
            </a:extLst>
          </p:cNvPr>
          <p:cNvGrpSpPr>
            <a:grpSpLocks/>
          </p:cNvGrpSpPr>
          <p:nvPr/>
        </p:nvGrpSpPr>
        <p:grpSpPr bwMode="auto">
          <a:xfrm>
            <a:off x="276063" y="896767"/>
            <a:ext cx="8526462" cy="5883777"/>
            <a:chOff x="293688" y="858838"/>
            <a:chExt cx="8526462" cy="5883275"/>
          </a:xfrm>
        </p:grpSpPr>
        <p:pic>
          <p:nvPicPr>
            <p:cNvPr id="50185" name="Picture 12">
              <a:extLst>
                <a:ext uri="{FF2B5EF4-FFF2-40B4-BE49-F238E27FC236}">
                  <a16:creationId xmlns:a16="http://schemas.microsoft.com/office/drawing/2014/main" id="{812A514A-568C-0546-A557-AD2F435AF2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88" y="858838"/>
              <a:ext cx="8526462" cy="588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60A28EC-99E0-5341-A6D7-3BAA3991DFE9}"/>
                </a:ext>
              </a:extLst>
            </p:cNvPr>
            <p:cNvSpPr txBox="1"/>
            <p:nvPr/>
          </p:nvSpPr>
          <p:spPr>
            <a:xfrm>
              <a:off x="4859338" y="5435042"/>
              <a:ext cx="2089150" cy="3698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AU" dirty="0">
                  <a:latin typeface="+mj-lt"/>
                  <a:ea typeface="Arial" charset="0"/>
                  <a:cs typeface="Arial" charset="0"/>
                </a:rPr>
                <a:t>, G x E x M x F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565A0F0-66E2-0641-8BFF-E971741CD555}"/>
              </a:ext>
            </a:extLst>
          </p:cNvPr>
          <p:cNvSpPr txBox="1"/>
          <p:nvPr/>
        </p:nvSpPr>
        <p:spPr bwMode="auto">
          <a:xfrm>
            <a:off x="6138700" y="3488986"/>
            <a:ext cx="2303463" cy="3238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AU" sz="1500" i="1" dirty="0">
                <a:latin typeface="+mn-lt"/>
                <a:ea typeface="Arial" charset="0"/>
                <a:cs typeface="Arial" charset="0"/>
              </a:rPr>
              <a:t>From coping to resilience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5424DA-3945-BA4A-9667-A4794AA4209F}"/>
              </a:ext>
            </a:extLst>
          </p:cNvPr>
          <p:cNvSpPr/>
          <p:nvPr/>
        </p:nvSpPr>
        <p:spPr>
          <a:xfrm>
            <a:off x="-756592" y="605544"/>
            <a:ext cx="42402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ZW" sz="2400" b="1" dirty="0">
                <a:latin typeface="Arial" charset="0"/>
                <a:cs typeface="Arial" charset="0"/>
              </a:rPr>
              <a:t>Vision of success</a:t>
            </a:r>
            <a:endParaRPr lang="en-ZW" sz="2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A18B1F-8A4D-0D47-9730-E1AF751EEDD1}"/>
              </a:ext>
            </a:extLst>
          </p:cNvPr>
          <p:cNvSpPr/>
          <p:nvPr/>
        </p:nvSpPr>
        <p:spPr>
          <a:xfrm>
            <a:off x="179512" y="1145207"/>
            <a:ext cx="8760939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b="1" dirty="0"/>
              <a:t>To increase maize and legume yields by 30% while sustaining the environment through:</a:t>
            </a:r>
          </a:p>
          <a:p>
            <a:pPr>
              <a:lnSpc>
                <a:spcPct val="90000"/>
              </a:lnSpc>
              <a:defRPr/>
            </a:pPr>
            <a:endParaRPr lang="en-US" b="1" dirty="0">
              <a:solidFill>
                <a:srgbClr val="0000CC"/>
              </a:solidFill>
            </a:endParaRPr>
          </a:p>
          <a:p>
            <a:pPr marL="393700" indent="-215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dirty="0"/>
              <a:t>Conservation agriculture principles</a:t>
            </a:r>
          </a:p>
          <a:p>
            <a:pPr marL="393700" indent="-215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dirty="0"/>
              <a:t>Improved maize and legume varieties </a:t>
            </a:r>
          </a:p>
          <a:p>
            <a:pPr marL="393700" indent="-215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dirty="0"/>
              <a:t>Livestock integration and feed systems</a:t>
            </a:r>
          </a:p>
          <a:p>
            <a:pPr marL="393700" indent="-215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dirty="0"/>
              <a:t>Development of markets and value chains, from input supplies to output markets. </a:t>
            </a:r>
          </a:p>
          <a:p>
            <a:pPr>
              <a:lnSpc>
                <a:spcPct val="90000"/>
              </a:lnSpc>
              <a:defRPr/>
            </a:pPr>
            <a:endParaRPr lang="en-US" b="1" dirty="0"/>
          </a:p>
          <a:p>
            <a:pPr marL="355600" indent="-355600">
              <a:lnSpc>
                <a:spcPct val="90000"/>
              </a:lnSpc>
              <a:defRPr/>
            </a:pPr>
            <a:r>
              <a:rPr lang="en-US" b="1" dirty="0"/>
              <a:t>2. To reduce downside yield risks by 30%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  <a:defRPr/>
            </a:pPr>
            <a:endParaRPr lang="en-US" b="1" dirty="0"/>
          </a:p>
          <a:p>
            <a:pPr marL="304800" indent="-304800">
              <a:lnSpc>
                <a:spcPct val="90000"/>
              </a:lnSpc>
              <a:defRPr/>
            </a:pPr>
            <a:r>
              <a:rPr lang="en-US" b="1" dirty="0"/>
              <a:t>3.  To benefit 650,000 farm households</a:t>
            </a:r>
            <a:r>
              <a:rPr lang="en-US" dirty="0"/>
              <a:t> </a:t>
            </a:r>
            <a:r>
              <a:rPr lang="en-US" b="1" dirty="0"/>
              <a:t>within 10 years of project completion.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A42966-7E80-7447-85FA-9EB760917DA7}"/>
              </a:ext>
            </a:extLst>
          </p:cNvPr>
          <p:cNvSpPr/>
          <p:nvPr/>
        </p:nvSpPr>
        <p:spPr>
          <a:xfrm>
            <a:off x="35496" y="-27384"/>
            <a:ext cx="902493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SIMLESA focus &amp; targets</a:t>
            </a:r>
            <a:endParaRPr lang="en-ZW" sz="2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icture 065">
            <a:extLst>
              <a:ext uri="{FF2B5EF4-FFF2-40B4-BE49-F238E27FC236}">
                <a16:creationId xmlns:a16="http://schemas.microsoft.com/office/drawing/2014/main" id="{F2CDC656-DA97-C74E-96E4-EF1F9595B1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65569" cy="620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AAD9E8-C22C-C440-BAC3-2C1E7A6E2E77}"/>
              </a:ext>
            </a:extLst>
          </p:cNvPr>
          <p:cNvSpPr txBox="1"/>
          <p:nvPr/>
        </p:nvSpPr>
        <p:spPr>
          <a:xfrm>
            <a:off x="2915816" y="5301208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6501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FE55B12-B44A-224B-869A-2593F8BB4A3F}"/>
              </a:ext>
            </a:extLst>
          </p:cNvPr>
          <p:cNvSpPr/>
          <p:nvPr/>
        </p:nvSpPr>
        <p:spPr>
          <a:xfrm>
            <a:off x="0" y="1177925"/>
            <a:ext cx="9144000" cy="5203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58" name="Title 3">
            <a:extLst>
              <a:ext uri="{FF2B5EF4-FFF2-40B4-BE49-F238E27FC236}">
                <a16:creationId xmlns:a16="http://schemas.microsoft.com/office/drawing/2014/main" id="{E6335676-E489-7449-A8AC-63F5099E5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" y="803358"/>
            <a:ext cx="4302001" cy="4565273"/>
          </a:xfrm>
        </p:spPr>
        <p:txBody>
          <a:bodyPr/>
          <a:lstStyle/>
          <a:p>
            <a:pPr algn="l"/>
            <a:r>
              <a:rPr lang="en-ZW" altLang="en-US" sz="2400" b="0" dirty="0">
                <a:solidFill>
                  <a:schemeClr val="tx1"/>
                </a:solidFill>
              </a:rPr>
              <a:t>Major farming systems in:</a:t>
            </a:r>
            <a:br>
              <a:rPr lang="en-ZW" altLang="en-US" sz="2400" b="0" dirty="0">
                <a:solidFill>
                  <a:schemeClr val="tx1"/>
                </a:solidFill>
              </a:rPr>
            </a:br>
            <a:br>
              <a:rPr lang="en-ZW" altLang="en-US" sz="2400" b="0" dirty="0">
                <a:solidFill>
                  <a:schemeClr val="tx1"/>
                </a:solidFill>
              </a:rPr>
            </a:br>
            <a:r>
              <a:rPr lang="en-ZW" altLang="en-US" sz="2000" b="0" dirty="0">
                <a:solidFill>
                  <a:schemeClr val="tx1"/>
                </a:solidFill>
              </a:rPr>
              <a:t>Ethiopia</a:t>
            </a:r>
            <a:br>
              <a:rPr lang="en-ZW" altLang="en-US" sz="2000" b="0" dirty="0">
                <a:solidFill>
                  <a:schemeClr val="tx1"/>
                </a:solidFill>
              </a:rPr>
            </a:br>
            <a:r>
              <a:rPr lang="en-ZW" altLang="en-US" sz="2000" b="0" dirty="0">
                <a:solidFill>
                  <a:schemeClr val="tx1"/>
                </a:solidFill>
              </a:rPr>
              <a:t>Kenya</a:t>
            </a:r>
            <a:br>
              <a:rPr lang="en-ZW" altLang="en-US" sz="2000" b="0" dirty="0">
                <a:solidFill>
                  <a:schemeClr val="tx1"/>
                </a:solidFill>
              </a:rPr>
            </a:br>
            <a:r>
              <a:rPr lang="en-ZW" altLang="en-US" sz="2000" b="0" dirty="0">
                <a:solidFill>
                  <a:schemeClr val="tx1"/>
                </a:solidFill>
              </a:rPr>
              <a:t>Tanzania </a:t>
            </a:r>
            <a:br>
              <a:rPr lang="en-ZW" altLang="en-US" sz="2000" b="0" dirty="0">
                <a:solidFill>
                  <a:schemeClr val="tx1"/>
                </a:solidFill>
              </a:rPr>
            </a:br>
            <a:r>
              <a:rPr lang="en-ZW" altLang="en-US" sz="2000" b="0" dirty="0">
                <a:solidFill>
                  <a:schemeClr val="tx1"/>
                </a:solidFill>
              </a:rPr>
              <a:t>Malawi</a:t>
            </a:r>
            <a:br>
              <a:rPr lang="en-ZW" altLang="en-US" sz="2000" b="0" dirty="0">
                <a:solidFill>
                  <a:schemeClr val="tx1"/>
                </a:solidFill>
              </a:rPr>
            </a:br>
            <a:r>
              <a:rPr lang="en-ZW" altLang="en-US" sz="2000" b="0" dirty="0">
                <a:solidFill>
                  <a:schemeClr val="tx1"/>
                </a:solidFill>
              </a:rPr>
              <a:t>Mozambique</a:t>
            </a:r>
            <a:br>
              <a:rPr lang="en-ZW" altLang="en-US" sz="2000" b="0" dirty="0">
                <a:solidFill>
                  <a:schemeClr val="tx1"/>
                </a:solidFill>
              </a:rPr>
            </a:br>
            <a:br>
              <a:rPr lang="en-ZW" altLang="en-US" sz="2000" b="0" dirty="0">
                <a:solidFill>
                  <a:schemeClr val="tx1"/>
                </a:solidFill>
              </a:rPr>
            </a:br>
            <a:r>
              <a:rPr lang="en-ZW" altLang="en-US" sz="2000" b="0" dirty="0">
                <a:solidFill>
                  <a:schemeClr val="tx1"/>
                </a:solidFill>
              </a:rPr>
              <a:t>And three spill-over countries</a:t>
            </a:r>
            <a:br>
              <a:rPr lang="en-ZW" altLang="en-US" sz="2000" b="0" dirty="0">
                <a:solidFill>
                  <a:schemeClr val="tx1"/>
                </a:solidFill>
              </a:rPr>
            </a:br>
            <a:br>
              <a:rPr lang="en-ZW" altLang="en-US" sz="1400" b="0" dirty="0">
                <a:solidFill>
                  <a:schemeClr val="tx1"/>
                </a:solidFill>
              </a:rPr>
            </a:br>
            <a:r>
              <a:rPr lang="en-ZW" altLang="en-US" sz="2000" b="0" dirty="0">
                <a:solidFill>
                  <a:schemeClr val="tx1"/>
                </a:solidFill>
              </a:rPr>
              <a:t>Botswana</a:t>
            </a:r>
            <a:br>
              <a:rPr lang="en-ZW" altLang="en-US" sz="2000" b="0" dirty="0">
                <a:solidFill>
                  <a:schemeClr val="tx1"/>
                </a:solidFill>
              </a:rPr>
            </a:br>
            <a:r>
              <a:rPr lang="en-ZW" altLang="en-US" sz="2000" b="0" dirty="0">
                <a:solidFill>
                  <a:schemeClr val="tx1"/>
                </a:solidFill>
              </a:rPr>
              <a:t>Rwanda</a:t>
            </a:r>
            <a:br>
              <a:rPr lang="en-ZW" altLang="en-US" sz="2000" b="0" dirty="0">
                <a:solidFill>
                  <a:schemeClr val="tx1"/>
                </a:solidFill>
              </a:rPr>
            </a:br>
            <a:r>
              <a:rPr lang="en-ZW" altLang="en-US" sz="2000" b="0" dirty="0">
                <a:solidFill>
                  <a:schemeClr val="tx1"/>
                </a:solidFill>
              </a:rPr>
              <a:t>Uganda</a:t>
            </a:r>
          </a:p>
        </p:txBody>
      </p:sp>
      <p:sp>
        <p:nvSpPr>
          <p:cNvPr id="19461" name="Rectangle 1">
            <a:extLst>
              <a:ext uri="{FF2B5EF4-FFF2-40B4-BE49-F238E27FC236}">
                <a16:creationId xmlns:a16="http://schemas.microsoft.com/office/drawing/2014/main" id="{BEE2BA8D-8A75-3344-A2B9-3E085D9A77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0" y="58757"/>
            <a:ext cx="45418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ZW" altLang="en-US" sz="2800" dirty="0"/>
              <a:t>SIMLESA regions</a:t>
            </a:r>
          </a:p>
        </p:txBody>
      </p:sp>
      <p:pic>
        <p:nvPicPr>
          <p:cNvPr id="19462" name="Picture 1">
            <a:extLst>
              <a:ext uri="{FF2B5EF4-FFF2-40B4-BE49-F238E27FC236}">
                <a16:creationId xmlns:a16="http://schemas.microsoft.com/office/drawing/2014/main" id="{8A29C387-B265-9D4C-9CA0-2EF391CFA9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9150" y="529950"/>
            <a:ext cx="4784850" cy="567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5">
            <a:extLst>
              <a:ext uri="{FF2B5EF4-FFF2-40B4-BE49-F238E27FC236}">
                <a16:creationId xmlns:a16="http://schemas.microsoft.com/office/drawing/2014/main" id="{6E4B0BDE-81FD-5F4B-AFF1-5B5DE54E5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81750"/>
            <a:ext cx="9197976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ustralia_in_Africa_GT70%">
            <a:extLst>
              <a:ext uri="{FF2B5EF4-FFF2-40B4-BE49-F238E27FC236}">
                <a16:creationId xmlns:a16="http://schemas.microsoft.com/office/drawing/2014/main" id="{FD5BB93C-B870-6A41-9A98-7EC7900C9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6246" y="692696"/>
            <a:ext cx="4234972" cy="526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D54AFF-2617-D541-9032-2805B4817D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92697"/>
            <a:ext cx="4248472" cy="5264106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0E5A2548-2152-C040-A724-DD02FA2A0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48" y="90572"/>
            <a:ext cx="8826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ZW" altLang="en-US" sz="2800" dirty="0"/>
              <a:t>SIMLESA regions and Australian analogues</a:t>
            </a:r>
          </a:p>
        </p:txBody>
      </p:sp>
    </p:spTree>
    <p:extLst>
      <p:ext uri="{BB962C8B-B14F-4D97-AF65-F5344CB8AC3E}">
        <p14:creationId xmlns:p14="http://schemas.microsoft.com/office/powerpoint/2010/main" val="3371591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0EA798A-C6FA-7342-86D9-6FBD976409A1}"/>
              </a:ext>
            </a:extLst>
          </p:cNvPr>
          <p:cNvSpPr/>
          <p:nvPr/>
        </p:nvSpPr>
        <p:spPr>
          <a:xfrm>
            <a:off x="0" y="1177925"/>
            <a:ext cx="9144000" cy="3475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83" name="Picture 5">
            <a:extLst>
              <a:ext uri="{FF2B5EF4-FFF2-40B4-BE49-F238E27FC236}">
                <a16:creationId xmlns:a16="http://schemas.microsoft.com/office/drawing/2014/main" id="{4B443E52-0659-694C-AA54-A197F4934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242446"/>
            <a:ext cx="9144001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1">
            <a:extLst>
              <a:ext uri="{FF2B5EF4-FFF2-40B4-BE49-F238E27FC236}">
                <a16:creationId xmlns:a16="http://schemas.microsoft.com/office/drawing/2014/main" id="{9420B675-1284-914D-A0C5-4419D8FAF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3" y="63699"/>
            <a:ext cx="46085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ZW" altLang="en-US" sz="2800" dirty="0"/>
              <a:t>SIMLESA partnership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D48F4A-1BFE-E640-9AFF-0BABE0BEF1B8}"/>
              </a:ext>
            </a:extLst>
          </p:cNvPr>
          <p:cNvSpPr txBox="1"/>
          <p:nvPr/>
        </p:nvSpPr>
        <p:spPr>
          <a:xfrm>
            <a:off x="23911" y="1164357"/>
            <a:ext cx="901915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Lead by CIMMYT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Phase 1: 2010 – 2013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Phase 2: 2014 – 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In partnership with: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EIAR, KARI, DRD, DARS, IIAM, NARO, RAB, DAR</a:t>
            </a:r>
            <a:br>
              <a:rPr lang="en-US" sz="2400" dirty="0"/>
            </a:br>
            <a:r>
              <a:rPr lang="en-US" sz="2400" dirty="0"/>
              <a:t>Murdoch University, QAAFI, ARC, ASARECA, ICRISAT,  ILRI, CIAT, CCARDESA (phase2), ACIAR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08A4E35-C3A0-CB45-9DC5-243A09D91B65}"/>
              </a:ext>
            </a:extLst>
          </p:cNvPr>
          <p:cNvSpPr/>
          <p:nvPr/>
        </p:nvSpPr>
        <p:spPr>
          <a:xfrm>
            <a:off x="0" y="1177925"/>
            <a:ext cx="9144000" cy="5203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5" name="Picture 5">
            <a:extLst>
              <a:ext uri="{FF2B5EF4-FFF2-40B4-BE49-F238E27FC236}">
                <a16:creationId xmlns:a16="http://schemas.microsoft.com/office/drawing/2014/main" id="{C90F200C-19F0-A14F-A97B-1EF83B977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15063"/>
            <a:ext cx="914400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1">
            <a:extLst>
              <a:ext uri="{FF2B5EF4-FFF2-40B4-BE49-F238E27FC236}">
                <a16:creationId xmlns:a16="http://schemas.microsoft.com/office/drawing/2014/main" id="{619B41FF-15F7-474A-ABCC-3E56AF942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98" y="548680"/>
            <a:ext cx="8934498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/>
              <a:t>Mixed farming systems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/>
              <a:t>Strong maize – legume component &amp; livestock integration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/>
              <a:t>Emphasis at field and whole farm levels, plus community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/>
              <a:t>Recognition of the diverse nature of households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/>
              <a:t>Empowering diverse local &amp; international partners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/>
              <a:t>Multi-stakeholder private – private – NGO – CSO </a:t>
            </a:r>
            <a:endParaRPr lang="en-AU" altLang="en-US" sz="2400" dirty="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AU" altLang="en-US" sz="2400" dirty="0">
                <a:solidFill>
                  <a:schemeClr val="tx2"/>
                </a:solidFill>
              </a:rPr>
              <a:t>6 I</a:t>
            </a:r>
            <a:r>
              <a:rPr lang="en-AU" altLang="en-US" sz="2400" dirty="0"/>
              <a:t>s-  Integration – Innovation – Impact – Information – Inputs and Institutions</a:t>
            </a:r>
            <a:endParaRPr lang="en-US" altLang="en-US" sz="2400" dirty="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/>
              <a:t>Scaling based on innovation systems approaches and comp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/>
              <a:t>Competitive grant schemes - CGS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3F7514-C32C-714B-9ABF-0718215FCF70}"/>
              </a:ext>
            </a:extLst>
          </p:cNvPr>
          <p:cNvSpPr txBox="1"/>
          <p:nvPr/>
        </p:nvSpPr>
        <p:spPr>
          <a:xfrm>
            <a:off x="1" y="0"/>
            <a:ext cx="8927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altLang="en-US" sz="2800" dirty="0"/>
              <a:t>Systems research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449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>
            <a:extLst>
              <a:ext uri="{FF2B5EF4-FFF2-40B4-BE49-F238E27FC236}">
                <a16:creationId xmlns:a16="http://schemas.microsoft.com/office/drawing/2014/main" id="{4E888FB6-0F06-4C48-AACE-7DEA083D1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C9B6D70-0989-7E43-9B03-3823C8BD947E}"/>
              </a:ext>
            </a:extLst>
          </p:cNvPr>
          <p:cNvSpPr/>
          <p:nvPr/>
        </p:nvSpPr>
        <p:spPr>
          <a:xfrm>
            <a:off x="35496" y="-27384"/>
            <a:ext cx="902493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SIMLESA themes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36139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Master One">
  <a:themeElements>
    <a:clrScheme name="Color palete CIMMYT">
      <a:dk1>
        <a:sysClr val="windowText" lastClr="000000"/>
      </a:dk1>
      <a:lt1>
        <a:sysClr val="window" lastClr="FFFFFF"/>
      </a:lt1>
      <a:dk2>
        <a:srgbClr val="00B0F0"/>
      </a:dk2>
      <a:lt2>
        <a:srgbClr val="DC7610"/>
      </a:lt2>
      <a:accent1>
        <a:srgbClr val="7BC142"/>
      </a:accent1>
      <a:accent2>
        <a:srgbClr val="41542E"/>
      </a:accent2>
      <a:accent3>
        <a:srgbClr val="F2E6D7"/>
      </a:accent3>
      <a:accent4>
        <a:srgbClr val="4D4D4F"/>
      </a:accent4>
      <a:accent5>
        <a:srgbClr val="BCBEC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63BDC0239AE41A2096A37E60A1B46" ma:contentTypeVersion="0" ma:contentTypeDescription="Create a new document." ma:contentTypeScope="" ma:versionID="048a5dbeeb914527a188867ae533eaf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820613-1EBE-4C76-86EB-4E600E3748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6523</TotalTime>
  <Words>1752</Words>
  <Application>Microsoft Macintosh PowerPoint</Application>
  <PresentationFormat>On-screen Show (4:3)</PresentationFormat>
  <Paragraphs>560</Paragraphs>
  <Slides>40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Arial Narrow</vt:lpstr>
      <vt:lpstr>Calibri</vt:lpstr>
      <vt:lpstr>Palatino</vt:lpstr>
      <vt:lpstr>Times New Roman</vt:lpstr>
      <vt:lpstr>Wingdings</vt:lpstr>
      <vt:lpstr>Master One</vt:lpstr>
      <vt:lpstr>Document</vt:lpstr>
      <vt:lpstr>Sustainable Intensification of Maize Legume Farming Systems for Food Security across Eastern and Southern Africa  SIMLESA 2010-2018  Mulugetta Mekuria, Daniel Rodriguez. John Dixon and Paswel Marenya on behalf  of  Team SIMLESA  SIMLESA Africa RISING Workshop March 2018 Arusha Tanzania  www.simlesa.cimmyt.org         </vt:lpstr>
      <vt:lpstr>PowerPoint Presentation</vt:lpstr>
      <vt:lpstr>PowerPoint Presentation</vt:lpstr>
      <vt:lpstr>PowerPoint Presentation</vt:lpstr>
      <vt:lpstr>Major farming systems in:  Ethiopia Kenya Tanzania  Malawi Mozambique  And three spill-over countries  Botswana Rwanda Uganda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Germplasm for climate smart farming  systems  Stress tolerant maize, legumes &amp; forages </vt:lpstr>
      <vt:lpstr>PowerPoint Presentation</vt:lpstr>
      <vt:lpstr>PowerPoint Presentation</vt:lpstr>
      <vt:lpstr>PowerPoint Presentation</vt:lpstr>
      <vt:lpstr>PowerPoint Presentation</vt:lpstr>
      <vt:lpstr>The SIMLESA Conceptual Framework </vt:lpstr>
      <vt:lpstr>PowerPoint Presentation</vt:lpstr>
      <vt:lpstr>PowerPoint Presentation</vt:lpstr>
      <vt:lpstr>PowerPoint Presentation</vt:lpstr>
      <vt:lpstr>Regional impact targets</vt:lpstr>
      <vt:lpstr>Impact targets (cont.)</vt:lpstr>
      <vt:lpstr>Impact targets (cont.)</vt:lpstr>
      <vt:lpstr>Scaling out - target communities</vt:lpstr>
      <vt:lpstr>Adopters by country, households</vt:lpstr>
      <vt:lpstr>Technology adoption, households </vt:lpstr>
      <vt:lpstr>Scaling up/out strategies</vt:lpstr>
      <vt:lpstr>What to scale up/out?</vt:lpstr>
      <vt:lpstr>Pathway for CA technologies</vt:lpstr>
      <vt:lpstr>PowerPoint Presentation</vt:lpstr>
      <vt:lpstr>Impact: Gender Integration to R4D activities</vt:lpstr>
      <vt:lpstr>PowerPoint Presentation</vt:lpstr>
      <vt:lpstr>Lessons on SI from SIMLESA</vt:lpstr>
      <vt:lpstr>Missed opportunities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STORR, Samuel James (CIMMYT)</dc:creator>
  <cp:lastModifiedBy>Jonathan Odhong', IITA</cp:lastModifiedBy>
  <cp:revision>275</cp:revision>
  <cp:lastPrinted>2016-04-04T05:30:15Z</cp:lastPrinted>
  <dcterms:created xsi:type="dcterms:W3CDTF">2015-06-16T20:26:42Z</dcterms:created>
  <dcterms:modified xsi:type="dcterms:W3CDTF">2018-03-13T18:46:16Z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0x0101002D663BDC0239AE41A2096A37E60A1B46</vt:lpwstr>
  </property>
</Properties>
</file>